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3" d="100"/>
          <a:sy n="113" d="100"/>
        </p:scale>
        <p:origin x="51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4/5/2023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4/5/2023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javatpoint.com/what-is-computer" TargetMode="External"/><Relationship Id="rId2" Type="http://schemas.openxmlformats.org/officeDocument/2006/relationships/hyperlink" Target="https://www.javatpoint.com/softwar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a:latin typeface="Times New Roman" panose="02020603050405020304" pitchFamily="18" charset="0"/>
                <a:cs typeface="Times New Roman" panose="02020603050405020304" pitchFamily="18" charset="0"/>
              </a:rPr>
              <a:t>COMPUTER NETWORKS AND CRYPTOGRAPHY</a:t>
            </a:r>
          </a:p>
        </p:txBody>
      </p:sp>
      <p:sp>
        <p:nvSpPr>
          <p:cNvPr id="3" name="TextBox 2">
            <a:extLst>
              <a:ext uri="{FF2B5EF4-FFF2-40B4-BE49-F238E27FC236}">
                <a16:creationId xmlns:a16="http://schemas.microsoft.com/office/drawing/2014/main" id="{2F16E68F-2880-4CC9-AF21-32F28828BB4D}"/>
              </a:ext>
            </a:extLst>
          </p:cNvPr>
          <p:cNvSpPr txBox="1"/>
          <p:nvPr/>
        </p:nvSpPr>
        <p:spPr>
          <a:xfrm>
            <a:off x="2459865" y="4443211"/>
            <a:ext cx="6040191" cy="1631216"/>
          </a:xfrm>
          <a:prstGeom prst="rect">
            <a:avLst/>
          </a:prstGeom>
          <a:noFill/>
        </p:spPr>
        <p:txBody>
          <a:bodyPr wrap="square" rtlCol="0">
            <a:spAutoFit/>
          </a:bodyPr>
          <a:lstStyle/>
          <a:p>
            <a:pPr algn="ctr"/>
            <a:r>
              <a:rPr lang="en-IN" sz="2000" dirty="0" err="1">
                <a:latin typeface="Bahnschrift" panose="020B0502040204020203" pitchFamily="34" charset="0"/>
              </a:rPr>
              <a:t>Dr.</a:t>
            </a:r>
            <a:r>
              <a:rPr lang="en-IN" sz="2000" dirty="0">
                <a:latin typeface="Bahnschrift" panose="020B0502040204020203" pitchFamily="34" charset="0"/>
              </a:rPr>
              <a:t> M. A. JAMAL MOHAMED YASEEN ZUBEIR</a:t>
            </a:r>
          </a:p>
          <a:p>
            <a:pPr algn="ctr"/>
            <a:r>
              <a:rPr lang="en-IN" sz="2000" dirty="0">
                <a:latin typeface="Bahnschrift" panose="020B0502040204020203" pitchFamily="34" charset="0"/>
              </a:rPr>
              <a:t>ASSISTANT PROFESSOR</a:t>
            </a:r>
          </a:p>
          <a:p>
            <a:pPr algn="ctr"/>
            <a:r>
              <a:rPr lang="en-IN" sz="2000" dirty="0">
                <a:latin typeface="Bahnschrift" panose="020B0502040204020203" pitchFamily="34" charset="0"/>
              </a:rPr>
              <a:t>	Department of Computer Science &amp; IT</a:t>
            </a:r>
          </a:p>
          <a:p>
            <a:pPr algn="ctr"/>
            <a:r>
              <a:rPr lang="en-IN" sz="2000" dirty="0">
                <a:latin typeface="Bahnschrift" panose="020B0502040204020203" pitchFamily="34" charset="0"/>
              </a:rPr>
              <a:t>Jamal Mohamed College(Autonomous)</a:t>
            </a:r>
          </a:p>
          <a:p>
            <a:pPr algn="ctr"/>
            <a:r>
              <a:rPr lang="en-IN" sz="2000" dirty="0">
                <a:latin typeface="Bahnschrift" panose="020B0502040204020203" pitchFamily="34" charset="0"/>
              </a:rPr>
              <a:t>	Tiruchirappalli - 620020</a:t>
            </a:r>
          </a:p>
        </p:txBody>
      </p:sp>
    </p:spTree>
    <p:extLst>
      <p:ext uri="{BB962C8B-B14F-4D97-AF65-F5344CB8AC3E}">
        <p14:creationId xmlns:p14="http://schemas.microsoft.com/office/powerpoint/2010/main" val="2095155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86063"/>
          </a:xfrm>
        </p:spPr>
        <p:txBody>
          <a:bodyPr/>
          <a:lstStyle/>
          <a:p>
            <a:r>
              <a:rPr lang="en-US" dirty="0"/>
              <a:t>OSI Model</a:t>
            </a:r>
          </a:p>
        </p:txBody>
      </p:sp>
      <p:sp>
        <p:nvSpPr>
          <p:cNvPr id="3" name="Content Placeholder 2"/>
          <p:cNvSpPr>
            <a:spLocks noGrp="1"/>
          </p:cNvSpPr>
          <p:nvPr>
            <p:ph idx="1"/>
          </p:nvPr>
        </p:nvSpPr>
        <p:spPr>
          <a:xfrm>
            <a:off x="677334" y="1540043"/>
            <a:ext cx="8596668" cy="4501320"/>
          </a:xfrm>
        </p:spPr>
        <p:txBody>
          <a:bodyPr>
            <a:normAutofit/>
          </a:bodyPr>
          <a:lstStyle/>
          <a:p>
            <a:r>
              <a:rPr lang="en-US" sz="2000" dirty="0">
                <a:latin typeface="Times New Roman" panose="02020603050405020304" pitchFamily="18" charset="0"/>
                <a:cs typeface="Times New Roman" panose="02020603050405020304" pitchFamily="18" charset="0"/>
              </a:rPr>
              <a:t>OSI stands for </a:t>
            </a:r>
            <a:r>
              <a:rPr lang="en-US" sz="2000" b="1" dirty="0">
                <a:latin typeface="Times New Roman" panose="02020603050405020304" pitchFamily="18" charset="0"/>
                <a:cs typeface="Times New Roman" panose="02020603050405020304" pitchFamily="18" charset="0"/>
              </a:rPr>
              <a:t>Open System Interconnection</a:t>
            </a:r>
            <a:r>
              <a:rPr lang="en-US" sz="2000" dirty="0">
                <a:latin typeface="Times New Roman" panose="02020603050405020304" pitchFamily="18" charset="0"/>
                <a:cs typeface="Times New Roman" panose="02020603050405020304" pitchFamily="18" charset="0"/>
              </a:rPr>
              <a:t> is a reference model that describes how information from a </a:t>
            </a:r>
            <a:r>
              <a:rPr lang="en-US" sz="2000" dirty="0">
                <a:latin typeface="Times New Roman" panose="02020603050405020304" pitchFamily="18" charset="0"/>
                <a:cs typeface="Times New Roman" panose="02020603050405020304" pitchFamily="18" charset="0"/>
                <a:hlinkClick r:id="rId2"/>
              </a:rPr>
              <a:t>software</a:t>
            </a:r>
            <a:r>
              <a:rPr lang="en-US" sz="2000" dirty="0">
                <a:latin typeface="Times New Roman" panose="02020603050405020304" pitchFamily="18" charset="0"/>
                <a:cs typeface="Times New Roman" panose="02020603050405020304" pitchFamily="18" charset="0"/>
              </a:rPr>
              <a:t> application in one </a:t>
            </a:r>
            <a:r>
              <a:rPr lang="en-US" sz="2000" dirty="0">
                <a:latin typeface="Times New Roman" panose="02020603050405020304" pitchFamily="18" charset="0"/>
                <a:cs typeface="Times New Roman" panose="02020603050405020304" pitchFamily="18" charset="0"/>
                <a:hlinkClick r:id="rId3"/>
              </a:rPr>
              <a:t>computer</a:t>
            </a:r>
            <a:r>
              <a:rPr lang="en-US" sz="2000" dirty="0">
                <a:latin typeface="Times New Roman" panose="02020603050405020304" pitchFamily="18" charset="0"/>
                <a:cs typeface="Times New Roman" panose="02020603050405020304" pitchFamily="18" charset="0"/>
              </a:rPr>
              <a:t> moves through a physical medium to the software application in another computer.</a:t>
            </a:r>
          </a:p>
          <a:p>
            <a:r>
              <a:rPr lang="en-US" sz="2000" dirty="0">
                <a:latin typeface="Times New Roman" panose="02020603050405020304" pitchFamily="18" charset="0"/>
                <a:cs typeface="Times New Roman" panose="02020603050405020304" pitchFamily="18" charset="0"/>
              </a:rPr>
              <a:t>OSI consists of seven layers, and each layer performs a particular network function.</a:t>
            </a:r>
          </a:p>
          <a:p>
            <a:r>
              <a:rPr lang="en-US" sz="2000" dirty="0">
                <a:latin typeface="Times New Roman" panose="02020603050405020304" pitchFamily="18" charset="0"/>
                <a:cs typeface="Times New Roman" panose="02020603050405020304" pitchFamily="18" charset="0"/>
              </a:rPr>
              <a:t>OSI model was developed by the International Organization for Standardization (ISO) in 1984, and it is now considered as an architectural model for the inter-computer communications.</a:t>
            </a:r>
          </a:p>
          <a:p>
            <a:r>
              <a:rPr lang="en-US" sz="2000" dirty="0">
                <a:latin typeface="Times New Roman" panose="02020603050405020304" pitchFamily="18" charset="0"/>
                <a:cs typeface="Times New Roman" panose="02020603050405020304" pitchFamily="18" charset="0"/>
              </a:rPr>
              <a:t>OSI model divides the whole task into seven smaller and manageable tasks. Each layer is assigned a particular task.</a:t>
            </a:r>
          </a:p>
          <a:p>
            <a:r>
              <a:rPr lang="en-US" sz="2000" dirty="0">
                <a:latin typeface="Times New Roman" panose="02020603050405020304" pitchFamily="18" charset="0"/>
                <a:cs typeface="Times New Roman" panose="02020603050405020304" pitchFamily="18" charset="0"/>
              </a:rPr>
              <a:t>Each layer is self-contained, so that task assigned to each layer can be performed independently.</a:t>
            </a: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5978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82316"/>
          </a:xfrm>
        </p:spPr>
        <p:txBody>
          <a:bodyPr>
            <a:normAutofit fontScale="90000"/>
          </a:bodyPr>
          <a:lstStyle/>
          <a:p>
            <a:r>
              <a:rPr lang="en-US" dirty="0">
                <a:latin typeface="Times New Roman" panose="02020603050405020304" pitchFamily="18" charset="0"/>
                <a:cs typeface="Times New Roman" panose="02020603050405020304" pitchFamily="18" charset="0"/>
              </a:rPr>
              <a:t>Characteristics of OSI Model:</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07695" y="1734381"/>
            <a:ext cx="5775158" cy="4174124"/>
          </a:xfrm>
        </p:spPr>
      </p:pic>
    </p:spTree>
    <p:extLst>
      <p:ext uri="{BB962C8B-B14F-4D97-AF65-F5344CB8AC3E}">
        <p14:creationId xmlns:p14="http://schemas.microsoft.com/office/powerpoint/2010/main" val="28804747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974559"/>
            <a:ext cx="8596668" cy="5450304"/>
          </a:xfrm>
        </p:spPr>
        <p:txBody>
          <a:bodyPr>
            <a:noAutofit/>
          </a:bodyPr>
          <a:lstStyle/>
          <a:p>
            <a:r>
              <a:rPr lang="en-US" sz="2400" dirty="0">
                <a:latin typeface="Times New Roman" panose="02020603050405020304" pitchFamily="18" charset="0"/>
                <a:cs typeface="Times New Roman" panose="02020603050405020304" pitchFamily="18" charset="0"/>
              </a:rPr>
              <a:t>The OSI model is divided into two layers: upper layers and lower layers.</a:t>
            </a:r>
          </a:p>
          <a:p>
            <a:r>
              <a:rPr lang="en-US" sz="2400" dirty="0">
                <a:latin typeface="Times New Roman" panose="02020603050405020304" pitchFamily="18" charset="0"/>
                <a:cs typeface="Times New Roman" panose="02020603050405020304" pitchFamily="18" charset="0"/>
              </a:rPr>
              <a:t>The upper layer of the OSI model mainly deals with the application related issues, and they are implemented only in the software. The application layer is closest to the end user. Both the end user and the application layer interact with the software applications. An upper layer refers to the layer just above another layer.</a:t>
            </a:r>
          </a:p>
          <a:p>
            <a:r>
              <a:rPr lang="en-US" sz="2400" dirty="0">
                <a:latin typeface="Times New Roman" panose="02020603050405020304" pitchFamily="18" charset="0"/>
                <a:cs typeface="Times New Roman" panose="02020603050405020304" pitchFamily="18" charset="0"/>
              </a:rPr>
              <a:t>The lower layer of the OSI model deals with the data transport issues. The data link layer and the physical layer are implemented in hardware and software. The physical layer is the lowest layer of the OSI model and is closest to the physical medium. The physical layer is mainly responsible for placing the information on the physical medium.</a:t>
            </a:r>
          </a:p>
        </p:txBody>
      </p:sp>
    </p:spTree>
    <p:extLst>
      <p:ext uri="{BB962C8B-B14F-4D97-AF65-F5344CB8AC3E}">
        <p14:creationId xmlns:p14="http://schemas.microsoft.com/office/powerpoint/2010/main" val="6731114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86063"/>
          </a:xfrm>
        </p:spPr>
        <p:txBody>
          <a:bodyPr/>
          <a:lstStyle/>
          <a:p>
            <a:r>
              <a:rPr lang="en-US" dirty="0">
                <a:latin typeface="Times New Roman" panose="02020603050405020304" pitchFamily="18" charset="0"/>
                <a:cs typeface="Times New Roman" panose="02020603050405020304" pitchFamily="18" charset="0"/>
              </a:rPr>
              <a:t>Functions of the OSI Layers</a:t>
            </a:r>
          </a:p>
        </p:txBody>
      </p:sp>
      <p:sp>
        <p:nvSpPr>
          <p:cNvPr id="3" name="Content Placeholder 2"/>
          <p:cNvSpPr>
            <a:spLocks noGrp="1"/>
          </p:cNvSpPr>
          <p:nvPr>
            <p:ph idx="1"/>
          </p:nvPr>
        </p:nvSpPr>
        <p:spPr>
          <a:xfrm>
            <a:off x="677334" y="1564105"/>
            <a:ext cx="8596668" cy="4477257"/>
          </a:xfrm>
        </p:spPr>
        <p:txBody>
          <a:bodyPr>
            <a:normAutofit/>
          </a:bodyPr>
          <a:lstStyle/>
          <a:p>
            <a:r>
              <a:rPr lang="en-US" sz="2400" dirty="0">
                <a:latin typeface="Times New Roman" panose="02020603050405020304" pitchFamily="18" charset="0"/>
                <a:cs typeface="Times New Roman" panose="02020603050405020304" pitchFamily="18" charset="0"/>
              </a:rPr>
              <a:t>There are the seven OSI layers. Each layer has different functions. A list of seven layers are given below:</a:t>
            </a:r>
          </a:p>
          <a:p>
            <a:pPr>
              <a:buFont typeface="+mj-lt"/>
              <a:buAutoNum type="arabicPeriod"/>
            </a:pPr>
            <a:r>
              <a:rPr lang="en-US" sz="2400" dirty="0">
                <a:latin typeface="Times New Roman" panose="02020603050405020304" pitchFamily="18" charset="0"/>
                <a:cs typeface="Times New Roman" panose="02020603050405020304" pitchFamily="18" charset="0"/>
              </a:rPr>
              <a:t>Physical Layer</a:t>
            </a:r>
          </a:p>
          <a:p>
            <a:pPr>
              <a:buFont typeface="+mj-lt"/>
              <a:buAutoNum type="arabicPeriod"/>
            </a:pPr>
            <a:r>
              <a:rPr lang="en-US" sz="2400" dirty="0">
                <a:latin typeface="Times New Roman" panose="02020603050405020304" pitchFamily="18" charset="0"/>
                <a:cs typeface="Times New Roman" panose="02020603050405020304" pitchFamily="18" charset="0"/>
              </a:rPr>
              <a:t>Data-Link Layer</a:t>
            </a:r>
          </a:p>
          <a:p>
            <a:pPr>
              <a:buFont typeface="+mj-lt"/>
              <a:buAutoNum type="arabicPeriod"/>
            </a:pPr>
            <a:r>
              <a:rPr lang="en-US" sz="2400" dirty="0">
                <a:latin typeface="Times New Roman" panose="02020603050405020304" pitchFamily="18" charset="0"/>
                <a:cs typeface="Times New Roman" panose="02020603050405020304" pitchFamily="18" charset="0"/>
              </a:rPr>
              <a:t>Network Layer</a:t>
            </a:r>
          </a:p>
          <a:p>
            <a:pPr>
              <a:buFont typeface="+mj-lt"/>
              <a:buAutoNum type="arabicPeriod"/>
            </a:pPr>
            <a:r>
              <a:rPr lang="en-US" sz="2400" dirty="0">
                <a:latin typeface="Times New Roman" panose="02020603050405020304" pitchFamily="18" charset="0"/>
                <a:cs typeface="Times New Roman" panose="02020603050405020304" pitchFamily="18" charset="0"/>
              </a:rPr>
              <a:t>Transport Layer</a:t>
            </a:r>
          </a:p>
          <a:p>
            <a:pPr>
              <a:buFont typeface="+mj-lt"/>
              <a:buAutoNum type="arabicPeriod"/>
            </a:pPr>
            <a:r>
              <a:rPr lang="en-US" sz="2400" dirty="0">
                <a:latin typeface="Times New Roman" panose="02020603050405020304" pitchFamily="18" charset="0"/>
                <a:cs typeface="Times New Roman" panose="02020603050405020304" pitchFamily="18" charset="0"/>
              </a:rPr>
              <a:t>Session Layer</a:t>
            </a:r>
          </a:p>
          <a:p>
            <a:pPr>
              <a:buFont typeface="+mj-lt"/>
              <a:buAutoNum type="arabicPeriod"/>
            </a:pPr>
            <a:r>
              <a:rPr lang="en-US" sz="2400" dirty="0">
                <a:latin typeface="Times New Roman" panose="02020603050405020304" pitchFamily="18" charset="0"/>
                <a:cs typeface="Times New Roman" panose="02020603050405020304" pitchFamily="18" charset="0"/>
              </a:rPr>
              <a:t>Presentation Layer</a:t>
            </a:r>
          </a:p>
          <a:p>
            <a:pPr>
              <a:buFont typeface="+mj-lt"/>
              <a:buAutoNum type="arabicPeriod"/>
            </a:pPr>
            <a:r>
              <a:rPr lang="en-US" sz="2400" dirty="0">
                <a:latin typeface="Times New Roman" panose="02020603050405020304" pitchFamily="18" charset="0"/>
                <a:cs typeface="Times New Roman" panose="02020603050405020304" pitchFamily="18" charset="0"/>
              </a:rPr>
              <a:t>Application Layer</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74639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09863" y="476166"/>
            <a:ext cx="8073189" cy="5864476"/>
          </a:xfrm>
        </p:spPr>
      </p:pic>
    </p:spTree>
    <p:extLst>
      <p:ext uri="{BB962C8B-B14F-4D97-AF65-F5344CB8AC3E}">
        <p14:creationId xmlns:p14="http://schemas.microsoft.com/office/powerpoint/2010/main" val="2333372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03294"/>
            <a:ext cx="8596668" cy="846221"/>
          </a:xfrm>
        </p:spPr>
        <p:txBody>
          <a:bodyPr/>
          <a:lstStyle/>
          <a:p>
            <a:r>
              <a:rPr lang="en-US" dirty="0">
                <a:latin typeface="Times New Roman" panose="02020603050405020304" pitchFamily="18" charset="0"/>
                <a:cs typeface="Times New Roman" panose="02020603050405020304" pitchFamily="18" charset="0"/>
              </a:rPr>
              <a:t>Physical layer</a:t>
            </a:r>
          </a:p>
        </p:txBody>
      </p:sp>
      <p:sp>
        <p:nvSpPr>
          <p:cNvPr id="3" name="Content Placeholder 2"/>
          <p:cNvSpPr>
            <a:spLocks noGrp="1"/>
          </p:cNvSpPr>
          <p:nvPr>
            <p:ph idx="1"/>
          </p:nvPr>
        </p:nvSpPr>
        <p:spPr>
          <a:xfrm>
            <a:off x="677334" y="1455821"/>
            <a:ext cx="8596668" cy="5293895"/>
          </a:xfrm>
        </p:spPr>
        <p:txBody>
          <a:bodyPr>
            <a:normAutofit/>
          </a:bodyPr>
          <a:lstStyle/>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 main functionality of the physical layer is to transmit the individual bits from one node to another node.</a:t>
            </a:r>
          </a:p>
          <a:p>
            <a:r>
              <a:rPr lang="en-US" dirty="0">
                <a:latin typeface="Times New Roman" panose="02020603050405020304" pitchFamily="18" charset="0"/>
                <a:cs typeface="Times New Roman" panose="02020603050405020304" pitchFamily="18" charset="0"/>
              </a:rPr>
              <a:t>It is the lowest layer of the OSI model.</a:t>
            </a:r>
          </a:p>
          <a:p>
            <a:r>
              <a:rPr lang="en-US" dirty="0">
                <a:latin typeface="Times New Roman" panose="02020603050405020304" pitchFamily="18" charset="0"/>
                <a:cs typeface="Times New Roman" panose="02020603050405020304" pitchFamily="18" charset="0"/>
              </a:rPr>
              <a:t>It establishes, maintains and deactivates the physical connection.</a:t>
            </a:r>
          </a:p>
          <a:p>
            <a:r>
              <a:rPr lang="en-US" dirty="0">
                <a:latin typeface="Times New Roman" panose="02020603050405020304" pitchFamily="18" charset="0"/>
                <a:cs typeface="Times New Roman" panose="02020603050405020304" pitchFamily="18" charset="0"/>
              </a:rPr>
              <a:t>It specifies the mechanical, electrical and procedural network interface specifications.</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64106" y="1049515"/>
            <a:ext cx="5519697" cy="3125443"/>
          </a:xfrm>
          <a:prstGeom prst="rect">
            <a:avLst/>
          </a:prstGeom>
        </p:spPr>
      </p:pic>
    </p:spTree>
    <p:extLst>
      <p:ext uri="{BB962C8B-B14F-4D97-AF65-F5344CB8AC3E}">
        <p14:creationId xmlns:p14="http://schemas.microsoft.com/office/powerpoint/2010/main" val="39098461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70284"/>
          </a:xfrm>
        </p:spPr>
        <p:txBody>
          <a:bodyPr/>
          <a:lstStyle/>
          <a:p>
            <a:r>
              <a:rPr lang="en-US" dirty="0">
                <a:latin typeface="Times New Roman" panose="02020603050405020304" pitchFamily="18" charset="0"/>
                <a:cs typeface="Times New Roman" panose="02020603050405020304" pitchFamily="18" charset="0"/>
              </a:rPr>
              <a:t>Functions of a Physical layer:</a:t>
            </a:r>
          </a:p>
        </p:txBody>
      </p:sp>
      <p:sp>
        <p:nvSpPr>
          <p:cNvPr id="3" name="Content Placeholder 2"/>
          <p:cNvSpPr>
            <a:spLocks noGrp="1"/>
          </p:cNvSpPr>
          <p:nvPr>
            <p:ph idx="1"/>
          </p:nvPr>
        </p:nvSpPr>
        <p:spPr>
          <a:xfrm>
            <a:off x="677334" y="1691357"/>
            <a:ext cx="8596668" cy="3880773"/>
          </a:xfrm>
        </p:spPr>
        <p:txBody>
          <a:bodyPr>
            <a:normAutofit/>
          </a:bodyPr>
          <a:lstStyle/>
          <a:p>
            <a:r>
              <a:rPr lang="en-US" sz="2400" b="1" dirty="0">
                <a:latin typeface="Times New Roman" panose="02020603050405020304" pitchFamily="18" charset="0"/>
                <a:cs typeface="Times New Roman" panose="02020603050405020304" pitchFamily="18" charset="0"/>
              </a:rPr>
              <a:t>Line Configuration:</a:t>
            </a:r>
            <a:r>
              <a:rPr lang="en-US" sz="2400" dirty="0">
                <a:latin typeface="Times New Roman" panose="02020603050405020304" pitchFamily="18" charset="0"/>
                <a:cs typeface="Times New Roman" panose="02020603050405020304" pitchFamily="18" charset="0"/>
              </a:rPr>
              <a:t> It defines the way how two or more devices can be connected physically.</a:t>
            </a:r>
          </a:p>
          <a:p>
            <a:r>
              <a:rPr lang="en-US" sz="2400" b="1" dirty="0">
                <a:latin typeface="Times New Roman" panose="02020603050405020304" pitchFamily="18" charset="0"/>
                <a:cs typeface="Times New Roman" panose="02020603050405020304" pitchFamily="18" charset="0"/>
              </a:rPr>
              <a:t>Data Transmission:</a:t>
            </a:r>
            <a:r>
              <a:rPr lang="en-US" sz="2400" dirty="0">
                <a:latin typeface="Times New Roman" panose="02020603050405020304" pitchFamily="18" charset="0"/>
                <a:cs typeface="Times New Roman" panose="02020603050405020304" pitchFamily="18" charset="0"/>
              </a:rPr>
              <a:t> It defines the transmission mode whether it is simplex, half-duplex or full-duplex mode between the two devices on the network.</a:t>
            </a:r>
          </a:p>
          <a:p>
            <a:r>
              <a:rPr lang="en-US" sz="2400" b="1" dirty="0">
                <a:latin typeface="Times New Roman" panose="02020603050405020304" pitchFamily="18" charset="0"/>
                <a:cs typeface="Times New Roman" panose="02020603050405020304" pitchFamily="18" charset="0"/>
              </a:rPr>
              <a:t>Topology:</a:t>
            </a:r>
            <a:r>
              <a:rPr lang="en-US" sz="2400" dirty="0">
                <a:latin typeface="Times New Roman" panose="02020603050405020304" pitchFamily="18" charset="0"/>
                <a:cs typeface="Times New Roman" panose="02020603050405020304" pitchFamily="18" charset="0"/>
              </a:rPr>
              <a:t> It defines the way how network devices are arranged.</a:t>
            </a:r>
          </a:p>
          <a:p>
            <a:r>
              <a:rPr lang="en-US" sz="2400" b="1" dirty="0">
                <a:latin typeface="Times New Roman" panose="02020603050405020304" pitchFamily="18" charset="0"/>
                <a:cs typeface="Times New Roman" panose="02020603050405020304" pitchFamily="18" charset="0"/>
              </a:rPr>
              <a:t>Signals:</a:t>
            </a:r>
            <a:r>
              <a:rPr lang="en-US" sz="2400" dirty="0">
                <a:latin typeface="Times New Roman" panose="02020603050405020304" pitchFamily="18" charset="0"/>
                <a:cs typeface="Times New Roman" panose="02020603050405020304" pitchFamily="18" charset="0"/>
              </a:rPr>
              <a:t> It determines the type of the signal used for transmitting the information.</a:t>
            </a:r>
          </a:p>
        </p:txBody>
      </p:sp>
    </p:spTree>
    <p:extLst>
      <p:ext uri="{BB962C8B-B14F-4D97-AF65-F5344CB8AC3E}">
        <p14:creationId xmlns:p14="http://schemas.microsoft.com/office/powerpoint/2010/main" val="20107626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04273"/>
            <a:ext cx="8596668" cy="834189"/>
          </a:xfrm>
        </p:spPr>
        <p:txBody>
          <a:bodyPr/>
          <a:lstStyle/>
          <a:p>
            <a:r>
              <a:rPr lang="en-US" dirty="0">
                <a:latin typeface="Times New Roman" panose="02020603050405020304" pitchFamily="18" charset="0"/>
                <a:cs typeface="Times New Roman" panose="02020603050405020304" pitchFamily="18" charset="0"/>
              </a:rPr>
              <a:t>Data-Link Layer</a:t>
            </a:r>
          </a:p>
        </p:txBody>
      </p:sp>
      <p:sp>
        <p:nvSpPr>
          <p:cNvPr id="3" name="Content Placeholder 2"/>
          <p:cNvSpPr>
            <a:spLocks noGrp="1"/>
          </p:cNvSpPr>
          <p:nvPr>
            <p:ph idx="1"/>
          </p:nvPr>
        </p:nvSpPr>
        <p:spPr>
          <a:xfrm>
            <a:off x="677334" y="1053684"/>
            <a:ext cx="8596668" cy="5563684"/>
          </a:xfrm>
        </p:spPr>
        <p:txBody>
          <a:bodyPr/>
          <a:lstStyle/>
          <a:p>
            <a:r>
              <a:rPr lang="en-US" dirty="0">
                <a:latin typeface="Times New Roman" panose="02020603050405020304" pitchFamily="18" charset="0"/>
                <a:cs typeface="Times New Roman" panose="02020603050405020304" pitchFamily="18" charset="0"/>
              </a:rPr>
              <a:t>This layer is responsible for the error-free transfer of data frames.</a:t>
            </a:r>
          </a:p>
          <a:p>
            <a:r>
              <a:rPr lang="en-US" dirty="0">
                <a:latin typeface="Times New Roman" panose="02020603050405020304" pitchFamily="18" charset="0"/>
                <a:cs typeface="Times New Roman" panose="02020603050405020304" pitchFamily="18" charset="0"/>
              </a:rPr>
              <a:t>It defines the format of </a:t>
            </a:r>
            <a:r>
              <a:rPr lang="en-US" sz="2000" dirty="0">
                <a:latin typeface="Times New Roman" panose="02020603050405020304" pitchFamily="18" charset="0"/>
                <a:cs typeface="Times New Roman" panose="02020603050405020304" pitchFamily="18" charset="0"/>
              </a:rPr>
              <a:t>the</a:t>
            </a:r>
            <a:r>
              <a:rPr lang="en-US" dirty="0">
                <a:latin typeface="Times New Roman" panose="02020603050405020304" pitchFamily="18" charset="0"/>
                <a:cs typeface="Times New Roman" panose="02020603050405020304" pitchFamily="18" charset="0"/>
              </a:rPr>
              <a:t> data on the network.</a:t>
            </a:r>
          </a:p>
          <a:p>
            <a:r>
              <a:rPr lang="en-US" dirty="0">
                <a:latin typeface="Times New Roman" panose="02020603050405020304" pitchFamily="18" charset="0"/>
                <a:cs typeface="Times New Roman" panose="02020603050405020304" pitchFamily="18" charset="0"/>
              </a:rPr>
              <a:t>It provides a reliable and efficient communication between two or more devices.</a:t>
            </a:r>
          </a:p>
          <a:p>
            <a:r>
              <a:rPr lang="en-US" dirty="0">
                <a:latin typeface="Times New Roman" panose="02020603050405020304" pitchFamily="18" charset="0"/>
                <a:cs typeface="Times New Roman" panose="02020603050405020304" pitchFamily="18" charset="0"/>
              </a:rPr>
              <a:t>It is mainly responsible for the unique identification of each device that resides on a local network.</a:t>
            </a:r>
          </a:p>
          <a:p>
            <a:endParaRPr lang="en-US"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01664" y="3369887"/>
            <a:ext cx="5361661" cy="3247481"/>
          </a:xfrm>
          <a:prstGeom prst="rect">
            <a:avLst/>
          </a:prstGeom>
        </p:spPr>
      </p:pic>
    </p:spTree>
    <p:extLst>
      <p:ext uri="{BB962C8B-B14F-4D97-AF65-F5344CB8AC3E}">
        <p14:creationId xmlns:p14="http://schemas.microsoft.com/office/powerpoint/2010/main" val="8186243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0924" y="986590"/>
            <a:ext cx="8596668" cy="5149515"/>
          </a:xfrm>
        </p:spPr>
        <p:txBody>
          <a:bodyPr>
            <a:noAutofit/>
          </a:bodyPr>
          <a:lstStyle/>
          <a:p>
            <a:r>
              <a:rPr lang="en-US" sz="2400" dirty="0">
                <a:latin typeface="Times New Roman" panose="02020603050405020304" pitchFamily="18" charset="0"/>
                <a:cs typeface="Times New Roman" panose="02020603050405020304" pitchFamily="18" charset="0"/>
              </a:rPr>
              <a:t>It contains two sub-layers: </a:t>
            </a:r>
            <a:r>
              <a:rPr lang="en-US" sz="2400" b="1" dirty="0">
                <a:latin typeface="Times New Roman" panose="02020603050405020304" pitchFamily="18" charset="0"/>
                <a:cs typeface="Times New Roman" panose="02020603050405020304" pitchFamily="18" charset="0"/>
              </a:rPr>
              <a:t>Logical Link Control Layer</a:t>
            </a:r>
            <a:endParaRPr lang="en-US" sz="2400" dirty="0">
              <a:latin typeface="Times New Roman" panose="02020603050405020304" pitchFamily="18" charset="0"/>
              <a:cs typeface="Times New Roman" panose="02020603050405020304" pitchFamily="18" charset="0"/>
            </a:endParaRPr>
          </a:p>
          <a:p>
            <a:pPr lvl="1"/>
            <a:r>
              <a:rPr lang="en-US" sz="2400" dirty="0">
                <a:latin typeface="Times New Roman" panose="02020603050405020304" pitchFamily="18" charset="0"/>
                <a:cs typeface="Times New Roman" panose="02020603050405020304" pitchFamily="18" charset="0"/>
              </a:rPr>
              <a:t>It is responsible for transferring the packets to the Network layer of the receiver that is receiving.</a:t>
            </a:r>
          </a:p>
          <a:p>
            <a:pPr lvl="1"/>
            <a:r>
              <a:rPr lang="en-US" sz="2400" dirty="0">
                <a:latin typeface="Times New Roman" panose="02020603050405020304" pitchFamily="18" charset="0"/>
                <a:cs typeface="Times New Roman" panose="02020603050405020304" pitchFamily="18" charset="0"/>
              </a:rPr>
              <a:t>It identifies the address of the network layer protocol from the header.</a:t>
            </a:r>
          </a:p>
          <a:p>
            <a:pPr lvl="1"/>
            <a:r>
              <a:rPr lang="en-US" sz="2400" dirty="0">
                <a:latin typeface="Times New Roman" panose="02020603050405020304" pitchFamily="18" charset="0"/>
                <a:cs typeface="Times New Roman" panose="02020603050405020304" pitchFamily="18" charset="0"/>
              </a:rPr>
              <a:t>It also provides flow control.</a:t>
            </a:r>
          </a:p>
          <a:p>
            <a:r>
              <a:rPr lang="en-US" sz="2400" b="1" dirty="0">
                <a:latin typeface="Times New Roman" panose="02020603050405020304" pitchFamily="18" charset="0"/>
                <a:cs typeface="Times New Roman" panose="02020603050405020304" pitchFamily="18" charset="0"/>
              </a:rPr>
              <a:t>Media Access Control Layer</a:t>
            </a:r>
            <a:endParaRPr lang="en-US" sz="2400" dirty="0">
              <a:latin typeface="Times New Roman" panose="02020603050405020304" pitchFamily="18" charset="0"/>
              <a:cs typeface="Times New Roman" panose="02020603050405020304" pitchFamily="18" charset="0"/>
            </a:endParaRPr>
          </a:p>
          <a:p>
            <a:pPr lvl="1"/>
            <a:r>
              <a:rPr lang="en-US" sz="2400" dirty="0">
                <a:latin typeface="Times New Roman" panose="02020603050405020304" pitchFamily="18" charset="0"/>
                <a:cs typeface="Times New Roman" panose="02020603050405020304" pitchFamily="18" charset="0"/>
              </a:rPr>
              <a:t>A Media access control layer is a link between the Logical Link Control layer and the network's physical layer.</a:t>
            </a:r>
          </a:p>
          <a:p>
            <a:pPr lvl="1"/>
            <a:r>
              <a:rPr lang="en-US" sz="2400" dirty="0">
                <a:latin typeface="Times New Roman" panose="02020603050405020304" pitchFamily="18" charset="0"/>
                <a:cs typeface="Times New Roman" panose="02020603050405020304" pitchFamily="18" charset="0"/>
              </a:rPr>
              <a:t>It is used for transferring the packets over the network.</a:t>
            </a:r>
          </a:p>
        </p:txBody>
      </p:sp>
    </p:spTree>
    <p:extLst>
      <p:ext uri="{BB962C8B-B14F-4D97-AF65-F5344CB8AC3E}">
        <p14:creationId xmlns:p14="http://schemas.microsoft.com/office/powerpoint/2010/main" val="28479686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36621"/>
            <a:ext cx="8596668" cy="894347"/>
          </a:xfrm>
        </p:spPr>
        <p:txBody>
          <a:bodyPr/>
          <a:lstStyle/>
          <a:p>
            <a:r>
              <a:rPr lang="en-US" dirty="0">
                <a:latin typeface="Times New Roman" panose="02020603050405020304" pitchFamily="18" charset="0"/>
                <a:cs typeface="Times New Roman" panose="02020603050405020304" pitchFamily="18" charset="0"/>
              </a:rPr>
              <a:t>Functions of the Data-link layer</a:t>
            </a:r>
          </a:p>
        </p:txBody>
      </p:sp>
      <p:sp>
        <p:nvSpPr>
          <p:cNvPr id="3" name="Content Placeholder 2"/>
          <p:cNvSpPr>
            <a:spLocks noGrp="1"/>
          </p:cNvSpPr>
          <p:nvPr>
            <p:ph idx="1"/>
          </p:nvPr>
        </p:nvSpPr>
        <p:spPr>
          <a:xfrm>
            <a:off x="677334" y="1130968"/>
            <a:ext cx="8596668" cy="5462337"/>
          </a:xfrm>
        </p:spPr>
        <p:txBody>
          <a:bodyPr>
            <a:normAutofit lnSpcReduction="10000"/>
          </a:bodyPr>
          <a:lstStyle/>
          <a:p>
            <a:r>
              <a:rPr lang="en-US" b="1" dirty="0">
                <a:latin typeface="Times New Roman" panose="02020603050405020304" pitchFamily="18" charset="0"/>
                <a:cs typeface="Times New Roman" panose="02020603050405020304" pitchFamily="18" charset="0"/>
              </a:rPr>
              <a:t>Framing:</a:t>
            </a:r>
            <a:r>
              <a:rPr lang="en-US" dirty="0">
                <a:latin typeface="Times New Roman" panose="02020603050405020304" pitchFamily="18" charset="0"/>
                <a:cs typeface="Times New Roman" panose="02020603050405020304" pitchFamily="18" charset="0"/>
              </a:rPr>
              <a:t> The data link layer translates the physical's raw bit stream into packets known as Frames. The Data link layer adds the header and trailer to the frame. The header which is added to the frame contains the hardware destination and source address.</a:t>
            </a:r>
          </a:p>
          <a:p>
            <a:r>
              <a:rPr lang="en-US" b="1" dirty="0">
                <a:latin typeface="Times New Roman" panose="02020603050405020304" pitchFamily="18" charset="0"/>
                <a:cs typeface="Times New Roman" panose="02020603050405020304" pitchFamily="18" charset="0"/>
              </a:rPr>
              <a:t>Physical Addressing:</a:t>
            </a:r>
            <a:r>
              <a:rPr lang="en-US" dirty="0">
                <a:latin typeface="Times New Roman" panose="02020603050405020304" pitchFamily="18" charset="0"/>
                <a:cs typeface="Times New Roman" panose="02020603050405020304" pitchFamily="18" charset="0"/>
              </a:rPr>
              <a:t> The Data link layer adds a header to the frame that contains a destination address. The frame is transmitted to the destination address mentioned in the header.</a:t>
            </a:r>
          </a:p>
          <a:p>
            <a:r>
              <a:rPr lang="en-US" b="1" dirty="0">
                <a:latin typeface="Times New Roman" panose="02020603050405020304" pitchFamily="18" charset="0"/>
                <a:cs typeface="Times New Roman" panose="02020603050405020304" pitchFamily="18" charset="0"/>
              </a:rPr>
              <a:t>Flow Control:</a:t>
            </a:r>
            <a:r>
              <a:rPr lang="en-US" dirty="0">
                <a:latin typeface="Times New Roman" panose="02020603050405020304" pitchFamily="18" charset="0"/>
                <a:cs typeface="Times New Roman" panose="02020603050405020304" pitchFamily="18" charset="0"/>
              </a:rPr>
              <a:t> Flow control is the main functionality of the Data-link layer. It is the technique through which the constant data rate is maintained on both the sides so that no data get corrupted. It ensures that the transmitting station such as a server with higher processing speed does not exceed the receiving station, with lower processing speed.</a:t>
            </a:r>
          </a:p>
          <a:p>
            <a:r>
              <a:rPr lang="en-US" b="1" dirty="0">
                <a:latin typeface="Times New Roman" panose="02020603050405020304" pitchFamily="18" charset="0"/>
                <a:cs typeface="Times New Roman" panose="02020603050405020304" pitchFamily="18" charset="0"/>
              </a:rPr>
              <a:t>Error Control:</a:t>
            </a:r>
            <a:r>
              <a:rPr lang="en-US" dirty="0">
                <a:latin typeface="Times New Roman" panose="02020603050405020304" pitchFamily="18" charset="0"/>
                <a:cs typeface="Times New Roman" panose="02020603050405020304" pitchFamily="18" charset="0"/>
              </a:rPr>
              <a:t> Error control is achieved by adding a calculated value CRC (Cyclic Redundancy Check) that is placed to the Data link layer's trailer which is added to the message frame before it is sent to the physical layer. If any error seems to </a:t>
            </a:r>
            <a:r>
              <a:rPr lang="en-US" dirty="0" err="1">
                <a:latin typeface="Times New Roman" panose="02020603050405020304" pitchFamily="18" charset="0"/>
                <a:cs typeface="Times New Roman" panose="02020603050405020304" pitchFamily="18" charset="0"/>
              </a:rPr>
              <a:t>occurr</a:t>
            </a:r>
            <a:r>
              <a:rPr lang="en-US" dirty="0">
                <a:latin typeface="Times New Roman" panose="02020603050405020304" pitchFamily="18" charset="0"/>
                <a:cs typeface="Times New Roman" panose="02020603050405020304" pitchFamily="18" charset="0"/>
              </a:rPr>
              <a:t>, then the receiver sends the acknowledgment for the retransmission of the corrupted frames.</a:t>
            </a:r>
          </a:p>
          <a:p>
            <a:r>
              <a:rPr lang="en-US" b="1" dirty="0">
                <a:latin typeface="Times New Roman" panose="02020603050405020304" pitchFamily="18" charset="0"/>
                <a:cs typeface="Times New Roman" panose="02020603050405020304" pitchFamily="18" charset="0"/>
              </a:rPr>
              <a:t>Access Control:</a:t>
            </a:r>
            <a:r>
              <a:rPr lang="en-US" dirty="0">
                <a:latin typeface="Times New Roman" panose="02020603050405020304" pitchFamily="18" charset="0"/>
                <a:cs typeface="Times New Roman" panose="02020603050405020304" pitchFamily="18" charset="0"/>
              </a:rPr>
              <a:t> When two or more devices are connected to the same communication channel, then the data link layer protocols are used to determine which device has control over the link at a given time.</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7430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Introduction - Network</a:t>
            </a:r>
          </a:p>
        </p:txBody>
      </p:sp>
      <p:sp>
        <p:nvSpPr>
          <p:cNvPr id="3" name="Content Placeholder 2"/>
          <p:cNvSpPr>
            <a:spLocks noGrp="1"/>
          </p:cNvSpPr>
          <p:nvPr>
            <p:ph idx="1"/>
          </p:nvPr>
        </p:nvSpPr>
        <p:spPr>
          <a:xfrm>
            <a:off x="677334" y="2160589"/>
            <a:ext cx="8596668" cy="4504906"/>
          </a:xfrm>
        </p:spPr>
        <p:txBody>
          <a:bodyPr/>
          <a:lstStyle/>
          <a:p>
            <a:r>
              <a:rPr lang="en-US" b="1" dirty="0">
                <a:latin typeface="Times New Roman" panose="02020603050405020304" pitchFamily="18" charset="0"/>
                <a:cs typeface="Times New Roman" panose="02020603050405020304" pitchFamily="18" charset="0"/>
              </a:rPr>
              <a:t>Computer Network: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An interconnection of multiple devices, also known as hosts, that are connected using multiple paths for the purpose of sending/receiving data or media. Computer networks can also include multiple devices/mediums which help in the communication between two different devices; these are known as </a:t>
            </a:r>
            <a:r>
              <a:rPr lang="en-US" b="1" dirty="0">
                <a:latin typeface="Times New Roman" panose="02020603050405020304" pitchFamily="18" charset="0"/>
                <a:cs typeface="Times New Roman" panose="02020603050405020304" pitchFamily="18" charset="0"/>
              </a:rPr>
              <a:t>Network devices</a:t>
            </a:r>
            <a:r>
              <a:rPr lang="en-US" dirty="0">
                <a:latin typeface="Times New Roman" panose="02020603050405020304" pitchFamily="18" charset="0"/>
                <a:cs typeface="Times New Roman" panose="02020603050405020304" pitchFamily="18" charset="0"/>
              </a:rPr>
              <a:t> and include things such as routers, switches, hubs, and bridges.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52646" y="4010031"/>
            <a:ext cx="3181350" cy="2247900"/>
          </a:xfrm>
          <a:prstGeom prst="rect">
            <a:avLst/>
          </a:prstGeom>
        </p:spPr>
      </p:pic>
    </p:spTree>
    <p:extLst>
      <p:ext uri="{BB962C8B-B14F-4D97-AF65-F5344CB8AC3E}">
        <p14:creationId xmlns:p14="http://schemas.microsoft.com/office/powerpoint/2010/main" val="1254897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9050" y="188495"/>
            <a:ext cx="8596668" cy="810126"/>
          </a:xfrm>
        </p:spPr>
        <p:txBody>
          <a:bodyPr/>
          <a:lstStyle/>
          <a:p>
            <a:r>
              <a:rPr lang="en-US" dirty="0">
                <a:latin typeface="Times New Roman" panose="02020603050405020304" pitchFamily="18" charset="0"/>
                <a:cs typeface="Times New Roman" panose="02020603050405020304" pitchFamily="18" charset="0"/>
              </a:rPr>
              <a:t>Network Layer</a:t>
            </a:r>
          </a:p>
        </p:txBody>
      </p:sp>
      <p:sp>
        <p:nvSpPr>
          <p:cNvPr id="3" name="Content Placeholder 2"/>
          <p:cNvSpPr>
            <a:spLocks noGrp="1"/>
          </p:cNvSpPr>
          <p:nvPr>
            <p:ph idx="1"/>
          </p:nvPr>
        </p:nvSpPr>
        <p:spPr>
          <a:xfrm>
            <a:off x="569050" y="825084"/>
            <a:ext cx="8596668" cy="5708064"/>
          </a:xfrm>
        </p:spPr>
        <p:txBody>
          <a:bodyPr>
            <a:normAutofit/>
          </a:bodyPr>
          <a:lstStyle/>
          <a:p>
            <a:r>
              <a:rPr lang="en-US" dirty="0">
                <a:latin typeface="Times New Roman" panose="02020603050405020304" pitchFamily="18" charset="0"/>
                <a:cs typeface="Times New Roman" panose="02020603050405020304" pitchFamily="18" charset="0"/>
              </a:rPr>
              <a:t>It is a layer 3 that manages device addressing, tracks the location of devices on the network.</a:t>
            </a:r>
          </a:p>
          <a:p>
            <a:r>
              <a:rPr lang="en-US" dirty="0">
                <a:latin typeface="Times New Roman" panose="02020603050405020304" pitchFamily="18" charset="0"/>
                <a:cs typeface="Times New Roman" panose="02020603050405020304" pitchFamily="18" charset="0"/>
              </a:rPr>
              <a:t>It determines the best path to move data from source to the destination based on the network conditions, the priority of service, and other factors.</a:t>
            </a:r>
          </a:p>
          <a:p>
            <a:r>
              <a:rPr lang="en-US" dirty="0">
                <a:latin typeface="Times New Roman" panose="02020603050405020304" pitchFamily="18" charset="0"/>
                <a:cs typeface="Times New Roman" panose="02020603050405020304" pitchFamily="18" charset="0"/>
              </a:rPr>
              <a:t>The Data link layer is responsible for routing and forwarding the packets.</a:t>
            </a:r>
          </a:p>
          <a:p>
            <a:r>
              <a:rPr lang="en-US" dirty="0">
                <a:latin typeface="Times New Roman" panose="02020603050405020304" pitchFamily="18" charset="0"/>
                <a:cs typeface="Times New Roman" panose="02020603050405020304" pitchFamily="18" charset="0"/>
              </a:rPr>
              <a:t>Routers are the layer 3 devices, they are specified in this layer and used to provide the routing services within an internetwork.</a:t>
            </a:r>
          </a:p>
          <a:p>
            <a:r>
              <a:rPr lang="en-US" dirty="0">
                <a:latin typeface="Times New Roman" panose="02020603050405020304" pitchFamily="18" charset="0"/>
                <a:cs typeface="Times New Roman" panose="02020603050405020304" pitchFamily="18" charset="0"/>
              </a:rPr>
              <a:t>The protocols used to route the network traffic are known as Network layer protocols. Examples of protocols are IP and Ipv6.</a:t>
            </a:r>
          </a:p>
          <a:p>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08296" y="3679115"/>
            <a:ext cx="4553586" cy="3022473"/>
          </a:xfrm>
          <a:prstGeom prst="rect">
            <a:avLst/>
          </a:prstGeom>
        </p:spPr>
      </p:pic>
    </p:spTree>
    <p:extLst>
      <p:ext uri="{BB962C8B-B14F-4D97-AF65-F5344CB8AC3E}">
        <p14:creationId xmlns:p14="http://schemas.microsoft.com/office/powerpoint/2010/main" val="32707141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98095"/>
          </a:xfrm>
        </p:spPr>
        <p:txBody>
          <a:bodyPr/>
          <a:lstStyle/>
          <a:p>
            <a:r>
              <a:rPr lang="en-US" dirty="0">
                <a:latin typeface="Times New Roman" panose="02020603050405020304" pitchFamily="18" charset="0"/>
                <a:cs typeface="Times New Roman" panose="02020603050405020304" pitchFamily="18" charset="0"/>
              </a:rPr>
              <a:t>Functions of Network Layer:</a:t>
            </a:r>
          </a:p>
        </p:txBody>
      </p:sp>
      <p:sp>
        <p:nvSpPr>
          <p:cNvPr id="3" name="Content Placeholder 2"/>
          <p:cNvSpPr>
            <a:spLocks noGrp="1"/>
          </p:cNvSpPr>
          <p:nvPr>
            <p:ph idx="1"/>
          </p:nvPr>
        </p:nvSpPr>
        <p:spPr>
          <a:xfrm>
            <a:off x="677334" y="1732547"/>
            <a:ext cx="8596668" cy="4308815"/>
          </a:xfrm>
        </p:spPr>
        <p:txBody>
          <a:bodyPr>
            <a:normAutofit/>
          </a:bodyPr>
          <a:lstStyle/>
          <a:p>
            <a:r>
              <a:rPr lang="en-US" sz="2000" b="1" dirty="0">
                <a:latin typeface="Times New Roman" panose="02020603050405020304" pitchFamily="18" charset="0"/>
                <a:cs typeface="Times New Roman" panose="02020603050405020304" pitchFamily="18" charset="0"/>
              </a:rPr>
              <a:t>Internetworking:</a:t>
            </a:r>
            <a:r>
              <a:rPr lang="en-US" sz="2000" dirty="0">
                <a:latin typeface="Times New Roman" panose="02020603050405020304" pitchFamily="18" charset="0"/>
                <a:cs typeface="Times New Roman" panose="02020603050405020304" pitchFamily="18" charset="0"/>
              </a:rPr>
              <a:t> An internetworking is the main responsibility of the network layer. It provides a logical connection between different devices.</a:t>
            </a:r>
          </a:p>
          <a:p>
            <a:r>
              <a:rPr lang="en-US" sz="2000" b="1" dirty="0">
                <a:latin typeface="Times New Roman" panose="02020603050405020304" pitchFamily="18" charset="0"/>
                <a:cs typeface="Times New Roman" panose="02020603050405020304" pitchFamily="18" charset="0"/>
              </a:rPr>
              <a:t>Addressing:</a:t>
            </a:r>
            <a:r>
              <a:rPr lang="en-US" sz="2000" dirty="0">
                <a:latin typeface="Times New Roman" panose="02020603050405020304" pitchFamily="18" charset="0"/>
                <a:cs typeface="Times New Roman" panose="02020603050405020304" pitchFamily="18" charset="0"/>
              </a:rPr>
              <a:t> A Network layer adds the source and destination address to the header of the frame. Addressing is used to identify the device on the internet.</a:t>
            </a:r>
          </a:p>
          <a:p>
            <a:r>
              <a:rPr lang="en-US" sz="2000" b="1" dirty="0">
                <a:latin typeface="Times New Roman" panose="02020603050405020304" pitchFamily="18" charset="0"/>
                <a:cs typeface="Times New Roman" panose="02020603050405020304" pitchFamily="18" charset="0"/>
              </a:rPr>
              <a:t>Routing:</a:t>
            </a:r>
            <a:r>
              <a:rPr lang="en-US" sz="2000" dirty="0">
                <a:latin typeface="Times New Roman" panose="02020603050405020304" pitchFamily="18" charset="0"/>
                <a:cs typeface="Times New Roman" panose="02020603050405020304" pitchFamily="18" charset="0"/>
              </a:rPr>
              <a:t> Routing is the major component of the network layer, and it determines the best optimal path out of the multiple paths from source to the destination.</a:t>
            </a:r>
          </a:p>
          <a:p>
            <a:r>
              <a:rPr lang="en-US" sz="2000" b="1" dirty="0">
                <a:latin typeface="Times New Roman" panose="02020603050405020304" pitchFamily="18" charset="0"/>
                <a:cs typeface="Times New Roman" panose="02020603050405020304" pitchFamily="18" charset="0"/>
              </a:rPr>
              <a:t>Packetizing:</a:t>
            </a:r>
            <a:r>
              <a:rPr lang="en-US" sz="2000" dirty="0">
                <a:latin typeface="Times New Roman" panose="02020603050405020304" pitchFamily="18" charset="0"/>
                <a:cs typeface="Times New Roman" panose="02020603050405020304" pitchFamily="18" charset="0"/>
              </a:rPr>
              <a:t> A Network Layer receives the packets from the upper layer and converts them into packets. This process is known as Packetizing. It is achieved by internet protocol (IP).</a:t>
            </a: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94416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16306"/>
            <a:ext cx="8596668" cy="906379"/>
          </a:xfrm>
        </p:spPr>
        <p:txBody>
          <a:bodyPr/>
          <a:lstStyle/>
          <a:p>
            <a:r>
              <a:rPr lang="en-US" dirty="0">
                <a:latin typeface="Times New Roman" panose="02020603050405020304" pitchFamily="18" charset="0"/>
                <a:cs typeface="Times New Roman" panose="02020603050405020304" pitchFamily="18" charset="0"/>
              </a:rPr>
              <a:t>Transport Layer</a:t>
            </a:r>
          </a:p>
        </p:txBody>
      </p:sp>
      <p:sp>
        <p:nvSpPr>
          <p:cNvPr id="3" name="Content Placeholder 2"/>
          <p:cNvSpPr>
            <a:spLocks noGrp="1"/>
          </p:cNvSpPr>
          <p:nvPr>
            <p:ph idx="1"/>
          </p:nvPr>
        </p:nvSpPr>
        <p:spPr>
          <a:xfrm>
            <a:off x="677334" y="801021"/>
            <a:ext cx="8596668" cy="5888537"/>
          </a:xfrm>
        </p:spPr>
        <p:txBody>
          <a:bodyPr>
            <a:normAutofit/>
          </a:bodyPr>
          <a:lstStyle/>
          <a:p>
            <a:r>
              <a:rPr lang="en-US" sz="2000" dirty="0">
                <a:latin typeface="Times New Roman" panose="02020603050405020304" pitchFamily="18" charset="0"/>
                <a:cs typeface="Times New Roman" panose="02020603050405020304" pitchFamily="18" charset="0"/>
              </a:rPr>
              <a:t>The Transport layer is a Layer 4 ensures that messages are transmitted in the order in which they are sent and there is no duplication of data.</a:t>
            </a:r>
          </a:p>
          <a:p>
            <a:r>
              <a:rPr lang="en-US" sz="2000" dirty="0">
                <a:latin typeface="Times New Roman" panose="02020603050405020304" pitchFamily="18" charset="0"/>
                <a:cs typeface="Times New Roman" panose="02020603050405020304" pitchFamily="18" charset="0"/>
              </a:rPr>
              <a:t>The main responsibility of the transport layer is to transfer the data completely.</a:t>
            </a:r>
          </a:p>
          <a:p>
            <a:r>
              <a:rPr lang="en-US" sz="2000" dirty="0">
                <a:latin typeface="Times New Roman" panose="02020603050405020304" pitchFamily="18" charset="0"/>
                <a:cs typeface="Times New Roman" panose="02020603050405020304" pitchFamily="18" charset="0"/>
              </a:rPr>
              <a:t>It receives the data from the upper layer and converts them into smaller units known as segments.</a:t>
            </a:r>
          </a:p>
          <a:p>
            <a:r>
              <a:rPr lang="en-US" sz="2000" dirty="0">
                <a:latin typeface="Times New Roman" panose="02020603050405020304" pitchFamily="18" charset="0"/>
                <a:cs typeface="Times New Roman" panose="02020603050405020304" pitchFamily="18" charset="0"/>
              </a:rPr>
              <a:t>This layer can be termed as an end-to-end layer as it provides a point-to-point connection between source and destination to deliver the data reliably.</a:t>
            </a:r>
          </a:p>
          <a:p>
            <a:endParaRPr lang="en-US" sz="20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03506" y="3534827"/>
            <a:ext cx="5544324" cy="3238952"/>
          </a:xfrm>
          <a:prstGeom prst="rect">
            <a:avLst/>
          </a:prstGeom>
        </p:spPr>
      </p:pic>
    </p:spTree>
    <p:extLst>
      <p:ext uri="{BB962C8B-B14F-4D97-AF65-F5344CB8AC3E}">
        <p14:creationId xmlns:p14="http://schemas.microsoft.com/office/powerpoint/2010/main" val="29473284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745959"/>
            <a:ext cx="8596668" cy="5739062"/>
          </a:xfrm>
        </p:spPr>
        <p:txBody>
          <a:bodyPr>
            <a:noAutofit/>
          </a:bodyPr>
          <a:lstStyle/>
          <a:p>
            <a:r>
              <a:rPr lang="en-US" sz="2000" b="1" dirty="0">
                <a:latin typeface="Times New Roman" panose="02020603050405020304" pitchFamily="18" charset="0"/>
                <a:cs typeface="Times New Roman" panose="02020603050405020304" pitchFamily="18" charset="0"/>
              </a:rPr>
              <a:t>The two protocols used in this layer are:</a:t>
            </a:r>
            <a:endParaRPr lang="en-US" sz="2000"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Transmission Control Protocol</a:t>
            </a:r>
            <a:endParaRPr lang="en-US" sz="2000" dirty="0">
              <a:latin typeface="Times New Roman" panose="02020603050405020304" pitchFamily="18" charset="0"/>
              <a:cs typeface="Times New Roman" panose="02020603050405020304" pitchFamily="18" charset="0"/>
            </a:endParaRPr>
          </a:p>
          <a:p>
            <a:pPr lvl="1"/>
            <a:r>
              <a:rPr lang="en-US" sz="2000" dirty="0">
                <a:latin typeface="Times New Roman" panose="02020603050405020304" pitchFamily="18" charset="0"/>
                <a:cs typeface="Times New Roman" panose="02020603050405020304" pitchFamily="18" charset="0"/>
              </a:rPr>
              <a:t>It is a standard protocol that allows the systems to communicate over the internet.</a:t>
            </a:r>
          </a:p>
          <a:p>
            <a:pPr lvl="1"/>
            <a:r>
              <a:rPr lang="en-US" sz="2000" dirty="0">
                <a:latin typeface="Times New Roman" panose="02020603050405020304" pitchFamily="18" charset="0"/>
                <a:cs typeface="Times New Roman" panose="02020603050405020304" pitchFamily="18" charset="0"/>
              </a:rPr>
              <a:t>It establishes and maintains a connection between hosts.</a:t>
            </a:r>
          </a:p>
          <a:p>
            <a:pPr lvl="1"/>
            <a:r>
              <a:rPr lang="en-US" sz="2000" dirty="0">
                <a:latin typeface="Times New Roman" panose="02020603050405020304" pitchFamily="18" charset="0"/>
                <a:cs typeface="Times New Roman" panose="02020603050405020304" pitchFamily="18" charset="0"/>
              </a:rPr>
              <a:t>When data is sent over the TCP connection, then the TCP protocol divides the data into smaller units known as segments. Each segment travels over the internet using multiple routes, and they arrive in different orders at the destination. The transmission control protocol reorders the packets in the correct order at the receiving end.</a:t>
            </a:r>
          </a:p>
          <a:p>
            <a:r>
              <a:rPr lang="en-US" sz="2000" b="1" dirty="0">
                <a:latin typeface="Times New Roman" panose="02020603050405020304" pitchFamily="18" charset="0"/>
                <a:cs typeface="Times New Roman" panose="02020603050405020304" pitchFamily="18" charset="0"/>
              </a:rPr>
              <a:t>User Datagram Protocol</a:t>
            </a:r>
            <a:endParaRPr lang="en-US" sz="2000" dirty="0">
              <a:latin typeface="Times New Roman" panose="02020603050405020304" pitchFamily="18" charset="0"/>
              <a:cs typeface="Times New Roman" panose="02020603050405020304" pitchFamily="18" charset="0"/>
            </a:endParaRPr>
          </a:p>
          <a:p>
            <a:pPr lvl="1"/>
            <a:r>
              <a:rPr lang="en-US" sz="2000" dirty="0">
                <a:latin typeface="Times New Roman" panose="02020603050405020304" pitchFamily="18" charset="0"/>
                <a:cs typeface="Times New Roman" panose="02020603050405020304" pitchFamily="18" charset="0"/>
              </a:rPr>
              <a:t>User Datagram Protocol is a transport layer protocol.</a:t>
            </a:r>
          </a:p>
          <a:p>
            <a:pPr lvl="1"/>
            <a:r>
              <a:rPr lang="en-US" sz="2000" dirty="0">
                <a:latin typeface="Times New Roman" panose="02020603050405020304" pitchFamily="18" charset="0"/>
                <a:cs typeface="Times New Roman" panose="02020603050405020304" pitchFamily="18" charset="0"/>
              </a:rPr>
              <a:t>It is an unreliable transport protocol as in this case receiver does not send any acknowledgment when the packet is received, the sender does not wait for any acknowledgment. Therefore, this makes a protocol unreliable.</a:t>
            </a:r>
          </a:p>
        </p:txBody>
      </p:sp>
    </p:spTree>
    <p:extLst>
      <p:ext uri="{BB962C8B-B14F-4D97-AF65-F5344CB8AC3E}">
        <p14:creationId xmlns:p14="http://schemas.microsoft.com/office/powerpoint/2010/main" val="356426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8576" y="116306"/>
            <a:ext cx="8596668" cy="810126"/>
          </a:xfrm>
        </p:spPr>
        <p:txBody>
          <a:bodyPr/>
          <a:lstStyle/>
          <a:p>
            <a:r>
              <a:rPr lang="en-US" dirty="0">
                <a:latin typeface="Times New Roman" panose="02020603050405020304" pitchFamily="18" charset="0"/>
                <a:cs typeface="Times New Roman" panose="02020603050405020304" pitchFamily="18" charset="0"/>
              </a:rPr>
              <a:t>Functions of Transport Layer:</a:t>
            </a:r>
          </a:p>
        </p:txBody>
      </p:sp>
      <p:sp>
        <p:nvSpPr>
          <p:cNvPr id="3" name="Content Placeholder 2"/>
          <p:cNvSpPr>
            <a:spLocks noGrp="1"/>
          </p:cNvSpPr>
          <p:nvPr>
            <p:ph idx="1"/>
          </p:nvPr>
        </p:nvSpPr>
        <p:spPr>
          <a:xfrm>
            <a:off x="677334" y="926433"/>
            <a:ext cx="8596668" cy="5666872"/>
          </a:xfrm>
        </p:spPr>
        <p:txBody>
          <a:bodyPr>
            <a:noAutofit/>
          </a:bodyPr>
          <a:lstStyle/>
          <a:p>
            <a:r>
              <a:rPr lang="en-US" b="1" dirty="0">
                <a:latin typeface="Times New Roman" panose="02020603050405020304" pitchFamily="18" charset="0"/>
                <a:cs typeface="Times New Roman" panose="02020603050405020304" pitchFamily="18" charset="0"/>
              </a:rPr>
              <a:t>Service-point addressing:</a:t>
            </a:r>
            <a:r>
              <a:rPr lang="en-US" dirty="0">
                <a:latin typeface="Times New Roman" panose="02020603050405020304" pitchFamily="18" charset="0"/>
                <a:cs typeface="Times New Roman" panose="02020603050405020304" pitchFamily="18" charset="0"/>
              </a:rPr>
              <a:t> Computers run several programs simultaneously due to this reason, the transmission of data from source to the destination not only from one computer to another computer but also from one process to another process. The transport layer adds the header that contains the address known as a service-point address or port address. The responsibility of the network layer is to transmit the data from one computer to another computer and the responsibility of the transport layer is to transmit the message to the correct process.</a:t>
            </a:r>
          </a:p>
          <a:p>
            <a:r>
              <a:rPr lang="en-US" b="1" dirty="0">
                <a:latin typeface="Times New Roman" panose="02020603050405020304" pitchFamily="18" charset="0"/>
                <a:cs typeface="Times New Roman" panose="02020603050405020304" pitchFamily="18" charset="0"/>
              </a:rPr>
              <a:t>Segmentation and reassembly:</a:t>
            </a:r>
            <a:r>
              <a:rPr lang="en-US" dirty="0">
                <a:latin typeface="Times New Roman" panose="02020603050405020304" pitchFamily="18" charset="0"/>
                <a:cs typeface="Times New Roman" panose="02020603050405020304" pitchFamily="18" charset="0"/>
              </a:rPr>
              <a:t> When the transport layer receives the message from the upper layer, it divides the message into multiple segments, and each segment is assigned with a sequence number that uniquely identifies each segment. When the message has arrived at the destination, then the transport layer reassembles the message based on their sequence numbers.</a:t>
            </a:r>
          </a:p>
          <a:p>
            <a:r>
              <a:rPr lang="en-US" b="1" dirty="0">
                <a:latin typeface="Times New Roman" panose="02020603050405020304" pitchFamily="18" charset="0"/>
                <a:cs typeface="Times New Roman" panose="02020603050405020304" pitchFamily="18" charset="0"/>
              </a:rPr>
              <a:t>Connection control:</a:t>
            </a:r>
            <a:r>
              <a:rPr lang="en-US" dirty="0">
                <a:latin typeface="Times New Roman" panose="02020603050405020304" pitchFamily="18" charset="0"/>
                <a:cs typeface="Times New Roman" panose="02020603050405020304" pitchFamily="18" charset="0"/>
              </a:rPr>
              <a:t> Transport layer provides two services Connection-oriented service and connectionless service. A connectionless service treats each segment as an individual packet, and they all travel in different routes to reach the destination. A connection-oriented service makes a connection with the transport layer at the destination machine before delivering the packets. In connection-oriented service, all the packets travel in the single route.</a:t>
            </a:r>
          </a:p>
          <a:p>
            <a:r>
              <a:rPr lang="en-US" b="1" dirty="0">
                <a:latin typeface="Times New Roman" panose="02020603050405020304" pitchFamily="18" charset="0"/>
                <a:cs typeface="Times New Roman" panose="02020603050405020304" pitchFamily="18" charset="0"/>
              </a:rPr>
              <a:t>Flow control:</a:t>
            </a:r>
            <a:r>
              <a:rPr lang="en-US" dirty="0">
                <a:latin typeface="Times New Roman" panose="02020603050405020304" pitchFamily="18" charset="0"/>
                <a:cs typeface="Times New Roman" panose="02020603050405020304" pitchFamily="18" charset="0"/>
              </a:rPr>
              <a:t> The transport layer also responsible for flow control but it is performed end-to-end rather than across a single link.</a:t>
            </a:r>
          </a:p>
          <a:p>
            <a:r>
              <a:rPr lang="en-US" b="1" dirty="0">
                <a:latin typeface="Times New Roman" panose="02020603050405020304" pitchFamily="18" charset="0"/>
                <a:cs typeface="Times New Roman" panose="02020603050405020304" pitchFamily="18" charset="0"/>
              </a:rPr>
              <a:t>Error control:</a:t>
            </a:r>
            <a:r>
              <a:rPr lang="en-US" dirty="0">
                <a:latin typeface="Times New Roman" panose="02020603050405020304" pitchFamily="18" charset="0"/>
                <a:cs typeface="Times New Roman" panose="02020603050405020304" pitchFamily="18" charset="0"/>
              </a:rPr>
              <a:t> The transport layer is also responsible for Error control. Error control is performed end-to-end rather than across the single link. The sender transport layer ensures that message reach at the destination without any error.</a:t>
            </a:r>
          </a:p>
        </p:txBody>
      </p:sp>
    </p:spTree>
    <p:extLst>
      <p:ext uri="{BB962C8B-B14F-4D97-AF65-F5344CB8AC3E}">
        <p14:creationId xmlns:p14="http://schemas.microsoft.com/office/powerpoint/2010/main" val="6013713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765" y="200526"/>
            <a:ext cx="8596668" cy="774032"/>
          </a:xfrm>
        </p:spPr>
        <p:txBody>
          <a:bodyPr/>
          <a:lstStyle/>
          <a:p>
            <a:r>
              <a:rPr lang="en-US" dirty="0">
                <a:latin typeface="Times New Roman" panose="02020603050405020304" pitchFamily="18" charset="0"/>
                <a:cs typeface="Times New Roman" panose="02020603050405020304" pitchFamily="18" charset="0"/>
              </a:rPr>
              <a:t>Session Layer</a:t>
            </a:r>
          </a:p>
        </p:txBody>
      </p:sp>
      <p:sp>
        <p:nvSpPr>
          <p:cNvPr id="3" name="Content Placeholder 2"/>
          <p:cNvSpPr>
            <a:spLocks noGrp="1"/>
          </p:cNvSpPr>
          <p:nvPr>
            <p:ph idx="1"/>
          </p:nvPr>
        </p:nvSpPr>
        <p:spPr>
          <a:xfrm>
            <a:off x="677334" y="974559"/>
            <a:ext cx="8596668" cy="5678904"/>
          </a:xfrm>
        </p:spPr>
        <p:txBody>
          <a:bodyPr/>
          <a:lstStyle/>
          <a:p>
            <a:r>
              <a:rPr lang="en-US" dirty="0">
                <a:latin typeface="Times New Roman" panose="02020603050405020304" pitchFamily="18" charset="0"/>
                <a:cs typeface="Times New Roman" panose="02020603050405020304" pitchFamily="18" charset="0"/>
              </a:rPr>
              <a:t>It is a layer 3 in the OSI model.</a:t>
            </a:r>
          </a:p>
          <a:p>
            <a:r>
              <a:rPr lang="en-US" dirty="0">
                <a:latin typeface="Times New Roman" panose="02020603050405020304" pitchFamily="18" charset="0"/>
                <a:cs typeface="Times New Roman" panose="02020603050405020304" pitchFamily="18" charset="0"/>
              </a:rPr>
              <a:t>The Session layer is used to establish, maintain and synchronizes the interaction between communicating devices.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6884" y="2159428"/>
            <a:ext cx="6683348" cy="4289498"/>
          </a:xfrm>
          <a:prstGeom prst="rect">
            <a:avLst/>
          </a:prstGeom>
        </p:spPr>
      </p:pic>
    </p:spTree>
    <p:extLst>
      <p:ext uri="{BB962C8B-B14F-4D97-AF65-F5344CB8AC3E}">
        <p14:creationId xmlns:p14="http://schemas.microsoft.com/office/powerpoint/2010/main" val="30392817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46221"/>
          </a:xfrm>
        </p:spPr>
        <p:txBody>
          <a:bodyPr/>
          <a:lstStyle/>
          <a:p>
            <a:r>
              <a:rPr lang="en-US" dirty="0">
                <a:latin typeface="Times New Roman" panose="02020603050405020304" pitchFamily="18" charset="0"/>
                <a:cs typeface="Times New Roman" panose="02020603050405020304" pitchFamily="18" charset="0"/>
              </a:rPr>
              <a:t>Functions of Session layer:</a:t>
            </a:r>
          </a:p>
        </p:txBody>
      </p:sp>
      <p:sp>
        <p:nvSpPr>
          <p:cNvPr id="3" name="Content Placeholder 2"/>
          <p:cNvSpPr>
            <a:spLocks noGrp="1"/>
          </p:cNvSpPr>
          <p:nvPr>
            <p:ph idx="1"/>
          </p:nvPr>
        </p:nvSpPr>
        <p:spPr/>
        <p:txBody>
          <a:bodyPr>
            <a:normAutofit/>
          </a:bodyPr>
          <a:lstStyle/>
          <a:p>
            <a:r>
              <a:rPr lang="en-US" sz="2400" b="1" dirty="0">
                <a:latin typeface="Times New Roman" panose="02020603050405020304" pitchFamily="18" charset="0"/>
                <a:cs typeface="Times New Roman" panose="02020603050405020304" pitchFamily="18" charset="0"/>
              </a:rPr>
              <a:t>Dialog control:</a:t>
            </a:r>
            <a:r>
              <a:rPr lang="en-US" sz="2400" dirty="0">
                <a:latin typeface="Times New Roman" panose="02020603050405020304" pitchFamily="18" charset="0"/>
                <a:cs typeface="Times New Roman" panose="02020603050405020304" pitchFamily="18" charset="0"/>
              </a:rPr>
              <a:t> Session layer acts as a dialog controller that creates a dialog between two processes or we can say that it allows the communication between two processes which can be either half-duplex or full-duplex.</a:t>
            </a:r>
          </a:p>
          <a:p>
            <a:r>
              <a:rPr lang="en-US" sz="2400" b="1" dirty="0">
                <a:latin typeface="Times New Roman" panose="02020603050405020304" pitchFamily="18" charset="0"/>
                <a:cs typeface="Times New Roman" panose="02020603050405020304" pitchFamily="18" charset="0"/>
              </a:rPr>
              <a:t>Synchronization:</a:t>
            </a:r>
            <a:r>
              <a:rPr lang="en-US" sz="2400" dirty="0">
                <a:latin typeface="Times New Roman" panose="02020603050405020304" pitchFamily="18" charset="0"/>
                <a:cs typeface="Times New Roman" panose="02020603050405020304" pitchFamily="18" charset="0"/>
              </a:rPr>
              <a:t> Session layer adds some checkpoints when transmitting the data in a sequence. If some error occurs in the middle of the transmission of data, then the transmission will take place again from the checkpoint. This process is known as Synchronization and recovery.</a:t>
            </a:r>
          </a:p>
          <a:p>
            <a:pPr marL="0" indent="0">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71028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798095"/>
          </a:xfrm>
        </p:spPr>
        <p:txBody>
          <a:bodyPr/>
          <a:lstStyle/>
          <a:p>
            <a:r>
              <a:rPr lang="en-US" dirty="0">
                <a:latin typeface="Times New Roman" panose="02020603050405020304" pitchFamily="18" charset="0"/>
                <a:cs typeface="Times New Roman" panose="02020603050405020304" pitchFamily="18" charset="0"/>
              </a:rPr>
              <a:t>Presentation Layer</a:t>
            </a:r>
          </a:p>
        </p:txBody>
      </p:sp>
      <p:sp>
        <p:nvSpPr>
          <p:cNvPr id="3" name="Content Placeholder 2"/>
          <p:cNvSpPr>
            <a:spLocks noGrp="1"/>
          </p:cNvSpPr>
          <p:nvPr>
            <p:ph idx="1"/>
          </p:nvPr>
        </p:nvSpPr>
        <p:spPr>
          <a:xfrm>
            <a:off x="677334" y="637675"/>
            <a:ext cx="8596668" cy="5403688"/>
          </a:xfrm>
        </p:spPr>
        <p:txBody>
          <a:bodyPr/>
          <a:lstStyle/>
          <a:p>
            <a:r>
              <a:rPr lang="en-US" dirty="0">
                <a:latin typeface="Times New Roman" panose="02020603050405020304" pitchFamily="18" charset="0"/>
                <a:cs typeface="Times New Roman" panose="02020603050405020304" pitchFamily="18" charset="0"/>
              </a:rPr>
              <a:t>A Presentation layer is mainly concerned with the syntax and semantics of the information exchanged between the two systems.</a:t>
            </a:r>
          </a:p>
          <a:p>
            <a:r>
              <a:rPr lang="en-US" dirty="0">
                <a:latin typeface="Times New Roman" panose="02020603050405020304" pitchFamily="18" charset="0"/>
                <a:cs typeface="Times New Roman" panose="02020603050405020304" pitchFamily="18" charset="0"/>
              </a:rPr>
              <a:t>It acts as a data translator for a network.</a:t>
            </a:r>
          </a:p>
          <a:p>
            <a:r>
              <a:rPr lang="en-US" dirty="0">
                <a:latin typeface="Times New Roman" panose="02020603050405020304" pitchFamily="18" charset="0"/>
                <a:cs typeface="Times New Roman" panose="02020603050405020304" pitchFamily="18" charset="0"/>
              </a:rPr>
              <a:t>This layer is a part of the operating system that converts the data from one presentation format to another format.</a:t>
            </a:r>
          </a:p>
          <a:p>
            <a:r>
              <a:rPr lang="en-US" dirty="0">
                <a:latin typeface="Times New Roman" panose="02020603050405020304" pitchFamily="18" charset="0"/>
                <a:cs typeface="Times New Roman" panose="02020603050405020304" pitchFamily="18" charset="0"/>
              </a:rPr>
              <a:t>The Presentation layer is also known as the syntax layer.</a:t>
            </a:r>
          </a:p>
          <a:p>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59678" y="2998639"/>
            <a:ext cx="6489447" cy="3582635"/>
          </a:xfrm>
          <a:prstGeom prst="rect">
            <a:avLst/>
          </a:prstGeom>
        </p:spPr>
      </p:pic>
    </p:spTree>
    <p:extLst>
      <p:ext uri="{BB962C8B-B14F-4D97-AF65-F5344CB8AC3E}">
        <p14:creationId xmlns:p14="http://schemas.microsoft.com/office/powerpoint/2010/main" val="16644635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34189"/>
          </a:xfrm>
        </p:spPr>
        <p:txBody>
          <a:bodyPr/>
          <a:lstStyle/>
          <a:p>
            <a:r>
              <a:rPr lang="en-US" dirty="0">
                <a:latin typeface="Times New Roman" panose="02020603050405020304" pitchFamily="18" charset="0"/>
                <a:cs typeface="Times New Roman" panose="02020603050405020304" pitchFamily="18" charset="0"/>
              </a:rPr>
              <a:t>Functions of Presentation layer:</a:t>
            </a:r>
          </a:p>
        </p:txBody>
      </p:sp>
      <p:sp>
        <p:nvSpPr>
          <p:cNvPr id="3" name="Content Placeholder 2"/>
          <p:cNvSpPr>
            <a:spLocks noGrp="1"/>
          </p:cNvSpPr>
          <p:nvPr>
            <p:ph idx="1"/>
          </p:nvPr>
        </p:nvSpPr>
        <p:spPr>
          <a:xfrm>
            <a:off x="677334" y="1684421"/>
            <a:ext cx="8596668" cy="4356941"/>
          </a:xfrm>
        </p:spPr>
        <p:txBody>
          <a:bodyPr>
            <a:normAutofit/>
          </a:bodyPr>
          <a:lstStyle/>
          <a:p>
            <a:r>
              <a:rPr lang="en-US" sz="2000" b="1" dirty="0">
                <a:latin typeface="Times New Roman" panose="02020603050405020304" pitchFamily="18" charset="0"/>
                <a:cs typeface="Times New Roman" panose="02020603050405020304" pitchFamily="18" charset="0"/>
              </a:rPr>
              <a:t>Translation:</a:t>
            </a:r>
            <a:r>
              <a:rPr lang="en-US" sz="2000" dirty="0">
                <a:latin typeface="Times New Roman" panose="02020603050405020304" pitchFamily="18" charset="0"/>
                <a:cs typeface="Times New Roman" panose="02020603050405020304" pitchFamily="18" charset="0"/>
              </a:rPr>
              <a:t> The processes in two systems exchange the information in the form of character strings, numbers and so on. Different computers use different encoding methods, the presentation layer handles the interoperability between the different encoding methods. It converts the data from sender-dependent format into a common format and changes the common format into receiver-dependent format at the receiving end.</a:t>
            </a:r>
          </a:p>
          <a:p>
            <a:r>
              <a:rPr lang="en-US" sz="2000" b="1" dirty="0">
                <a:latin typeface="Times New Roman" panose="02020603050405020304" pitchFamily="18" charset="0"/>
                <a:cs typeface="Times New Roman" panose="02020603050405020304" pitchFamily="18" charset="0"/>
              </a:rPr>
              <a:t>Encryption:</a:t>
            </a:r>
            <a:r>
              <a:rPr lang="en-US" sz="2000" dirty="0">
                <a:latin typeface="Times New Roman" panose="02020603050405020304" pitchFamily="18" charset="0"/>
                <a:cs typeface="Times New Roman" panose="02020603050405020304" pitchFamily="18" charset="0"/>
              </a:rPr>
              <a:t> Encryption is needed to maintain privacy. Encryption is a process of converting the sender-transmitted information into another form and sends the resulting message over the network.</a:t>
            </a:r>
          </a:p>
          <a:p>
            <a:r>
              <a:rPr lang="en-US" sz="2000" b="1" dirty="0">
                <a:latin typeface="Times New Roman" panose="02020603050405020304" pitchFamily="18" charset="0"/>
                <a:cs typeface="Times New Roman" panose="02020603050405020304" pitchFamily="18" charset="0"/>
              </a:rPr>
              <a:t>Compression:</a:t>
            </a:r>
            <a:r>
              <a:rPr lang="en-US" sz="2000" dirty="0">
                <a:latin typeface="Times New Roman" panose="02020603050405020304" pitchFamily="18" charset="0"/>
                <a:cs typeface="Times New Roman" panose="02020603050405020304" pitchFamily="18" charset="0"/>
              </a:rPr>
              <a:t> Data compression is a process of compressing the data, i.e., it reduces the number of bits to be transmitted. Data compression is very important in multimedia such as text, audio, video.</a:t>
            </a:r>
          </a:p>
        </p:txBody>
      </p:sp>
    </p:spTree>
    <p:extLst>
      <p:ext uri="{BB962C8B-B14F-4D97-AF65-F5344CB8AC3E}">
        <p14:creationId xmlns:p14="http://schemas.microsoft.com/office/powerpoint/2010/main" val="29610852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96252"/>
            <a:ext cx="8596668" cy="870284"/>
          </a:xfrm>
        </p:spPr>
        <p:txBody>
          <a:bodyPr>
            <a:normAutofit/>
          </a:bodyPr>
          <a:lstStyle/>
          <a:p>
            <a:r>
              <a:rPr lang="en-US" dirty="0">
                <a:latin typeface="Times New Roman" panose="02020603050405020304" pitchFamily="18" charset="0"/>
                <a:cs typeface="Times New Roman" panose="02020603050405020304" pitchFamily="18" charset="0"/>
              </a:rPr>
              <a:t>Application Layer</a:t>
            </a:r>
          </a:p>
        </p:txBody>
      </p:sp>
      <p:sp>
        <p:nvSpPr>
          <p:cNvPr id="3" name="Content Placeholder 2"/>
          <p:cNvSpPr>
            <a:spLocks noGrp="1"/>
          </p:cNvSpPr>
          <p:nvPr>
            <p:ph idx="1"/>
          </p:nvPr>
        </p:nvSpPr>
        <p:spPr>
          <a:xfrm>
            <a:off x="677334" y="806117"/>
            <a:ext cx="8596668" cy="5235246"/>
          </a:xfrm>
        </p:spPr>
        <p:txBody>
          <a:bodyPr>
            <a:normAutofit/>
          </a:bodyPr>
          <a:lstStyle/>
          <a:p>
            <a:r>
              <a:rPr lang="en-US" sz="2000" dirty="0">
                <a:latin typeface="Times New Roman" panose="02020603050405020304" pitchFamily="18" charset="0"/>
                <a:cs typeface="Times New Roman" panose="02020603050405020304" pitchFamily="18" charset="0"/>
              </a:rPr>
              <a:t>An application layer serves as a window for users and application processes to access network service.</a:t>
            </a:r>
          </a:p>
          <a:p>
            <a:r>
              <a:rPr lang="en-US" sz="2000" dirty="0">
                <a:latin typeface="Times New Roman" panose="02020603050405020304" pitchFamily="18" charset="0"/>
                <a:cs typeface="Times New Roman" panose="02020603050405020304" pitchFamily="18" charset="0"/>
              </a:rPr>
              <a:t>It handles issues such as network transparency, resource allocation, etc.</a:t>
            </a:r>
          </a:p>
          <a:p>
            <a:r>
              <a:rPr lang="en-US" sz="2000" dirty="0">
                <a:latin typeface="Times New Roman" panose="02020603050405020304" pitchFamily="18" charset="0"/>
                <a:cs typeface="Times New Roman" panose="02020603050405020304" pitchFamily="18" charset="0"/>
              </a:rPr>
              <a:t>An application layer is not an application, but it performs the application layer functions.</a:t>
            </a:r>
          </a:p>
          <a:p>
            <a:r>
              <a:rPr lang="en-US" sz="2000" dirty="0">
                <a:latin typeface="Times New Roman" panose="02020603050405020304" pitchFamily="18" charset="0"/>
                <a:cs typeface="Times New Roman" panose="02020603050405020304" pitchFamily="18" charset="0"/>
              </a:rPr>
              <a:t>This layer provides the network services to the end-users.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1553" y="3086354"/>
            <a:ext cx="5944430" cy="3664873"/>
          </a:xfrm>
          <a:prstGeom prst="rect">
            <a:avLst/>
          </a:prstGeom>
        </p:spPr>
      </p:pic>
    </p:spTree>
    <p:extLst>
      <p:ext uri="{BB962C8B-B14F-4D97-AF65-F5344CB8AC3E}">
        <p14:creationId xmlns:p14="http://schemas.microsoft.com/office/powerpoint/2010/main" val="4210223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94347"/>
          </a:xfrm>
        </p:spPr>
        <p:txBody>
          <a:bodyPr>
            <a:normAutofit/>
          </a:bodyPr>
          <a:lstStyle/>
          <a:p>
            <a:r>
              <a:rPr lang="en-US" sz="4000" b="1" dirty="0">
                <a:latin typeface="Times New Roman" panose="02020603050405020304" pitchFamily="18" charset="0"/>
                <a:cs typeface="Times New Roman" panose="02020603050405020304" pitchFamily="18" charset="0"/>
              </a:rPr>
              <a:t>What is a Computer Network?</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2800" dirty="0">
                <a:latin typeface="Times New Roman" panose="02020603050405020304" pitchFamily="18" charset="0"/>
                <a:cs typeface="Times New Roman" panose="02020603050405020304" pitchFamily="18" charset="0"/>
              </a:rPr>
              <a:t>A computer network is a group of two or more interconnected computer systems. You can establish a network connection using either cable or wireless media.</a:t>
            </a:r>
          </a:p>
          <a:p>
            <a:r>
              <a:rPr lang="en-US" sz="2800" dirty="0">
                <a:latin typeface="Times New Roman" panose="02020603050405020304" pitchFamily="18" charset="0"/>
                <a:cs typeface="Times New Roman" panose="02020603050405020304" pitchFamily="18" charset="0"/>
              </a:rPr>
              <a:t>Every network involves hardware and software that connects computers and tools.</a:t>
            </a:r>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75133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30442"/>
          </a:xfrm>
        </p:spPr>
        <p:txBody>
          <a:bodyPr/>
          <a:lstStyle/>
          <a:p>
            <a:r>
              <a:rPr lang="en-US" dirty="0">
                <a:latin typeface="Times New Roman" panose="02020603050405020304" pitchFamily="18" charset="0"/>
                <a:cs typeface="Times New Roman" panose="02020603050405020304" pitchFamily="18" charset="0"/>
              </a:rPr>
              <a:t>Functions of Application layer:</a:t>
            </a:r>
          </a:p>
        </p:txBody>
      </p:sp>
      <p:sp>
        <p:nvSpPr>
          <p:cNvPr id="3" name="Content Placeholder 2"/>
          <p:cNvSpPr>
            <a:spLocks noGrp="1"/>
          </p:cNvSpPr>
          <p:nvPr>
            <p:ph idx="1"/>
          </p:nvPr>
        </p:nvSpPr>
        <p:spPr/>
        <p:txBody>
          <a:bodyPr>
            <a:normAutofit/>
          </a:bodyPr>
          <a:lstStyle/>
          <a:p>
            <a:r>
              <a:rPr lang="en-US" sz="2400" b="1" dirty="0">
                <a:latin typeface="Times New Roman" panose="02020603050405020304" pitchFamily="18" charset="0"/>
                <a:cs typeface="Times New Roman" panose="02020603050405020304" pitchFamily="18" charset="0"/>
              </a:rPr>
              <a:t>File transfer, access, and management (FTAM):</a:t>
            </a:r>
            <a:r>
              <a:rPr lang="en-US" sz="2400" dirty="0">
                <a:latin typeface="Times New Roman" panose="02020603050405020304" pitchFamily="18" charset="0"/>
                <a:cs typeface="Times New Roman" panose="02020603050405020304" pitchFamily="18" charset="0"/>
              </a:rPr>
              <a:t> An application layer allows a user to access the files in a remote computer, to retrieve the files from a computer and to manage the files in a remote computer.</a:t>
            </a:r>
          </a:p>
          <a:p>
            <a:r>
              <a:rPr lang="en-US" sz="2400" b="1" dirty="0">
                <a:latin typeface="Times New Roman" panose="02020603050405020304" pitchFamily="18" charset="0"/>
                <a:cs typeface="Times New Roman" panose="02020603050405020304" pitchFamily="18" charset="0"/>
              </a:rPr>
              <a:t>Mail services:</a:t>
            </a:r>
            <a:r>
              <a:rPr lang="en-US" sz="2400" dirty="0">
                <a:latin typeface="Times New Roman" panose="02020603050405020304" pitchFamily="18" charset="0"/>
                <a:cs typeface="Times New Roman" panose="02020603050405020304" pitchFamily="18" charset="0"/>
              </a:rPr>
              <a:t> An application layer provides the facility for email forwarding and storage.</a:t>
            </a:r>
          </a:p>
          <a:p>
            <a:r>
              <a:rPr lang="en-US" sz="2400" dirty="0">
                <a:latin typeface="Times New Roman" panose="02020603050405020304" pitchFamily="18" charset="0"/>
                <a:cs typeface="Times New Roman" panose="02020603050405020304" pitchFamily="18" charset="0"/>
              </a:rPr>
              <a:t>Directory services: An application provides the distributed database sources and is used to provide that global information about various objects.</a:t>
            </a:r>
          </a:p>
        </p:txBody>
      </p:sp>
    </p:spTree>
    <p:extLst>
      <p:ext uri="{BB962C8B-B14F-4D97-AF65-F5344CB8AC3E}">
        <p14:creationId xmlns:p14="http://schemas.microsoft.com/office/powerpoint/2010/main" val="39584259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9050" y="260685"/>
            <a:ext cx="8596668" cy="858253"/>
          </a:xfrm>
        </p:spPr>
        <p:txBody>
          <a:bodyPr/>
          <a:lstStyle/>
          <a:p>
            <a:r>
              <a:rPr lang="en-US" dirty="0">
                <a:latin typeface="Times New Roman" panose="02020603050405020304" pitchFamily="18" charset="0"/>
                <a:cs typeface="Times New Roman" panose="02020603050405020304" pitchFamily="18" charset="0"/>
              </a:rPr>
              <a:t>TCP/IP model</a:t>
            </a:r>
          </a:p>
        </p:txBody>
      </p:sp>
      <p:sp>
        <p:nvSpPr>
          <p:cNvPr id="3" name="Content Placeholder 2"/>
          <p:cNvSpPr>
            <a:spLocks noGrp="1"/>
          </p:cNvSpPr>
          <p:nvPr>
            <p:ph idx="1"/>
          </p:nvPr>
        </p:nvSpPr>
        <p:spPr>
          <a:xfrm>
            <a:off x="677334" y="1648327"/>
            <a:ext cx="8596668" cy="4393036"/>
          </a:xfrm>
        </p:spPr>
        <p:txBody>
          <a:bodyPr>
            <a:normAutofit/>
          </a:bodyPr>
          <a:lstStyle/>
          <a:p>
            <a:r>
              <a:rPr lang="en-US" sz="2000" dirty="0">
                <a:latin typeface="Times New Roman" panose="02020603050405020304" pitchFamily="18" charset="0"/>
                <a:cs typeface="Times New Roman" panose="02020603050405020304" pitchFamily="18" charset="0"/>
              </a:rPr>
              <a:t>The TCP/IP model was developed prior to the OSI model.</a:t>
            </a:r>
          </a:p>
          <a:p>
            <a:r>
              <a:rPr lang="en-US" sz="2000" dirty="0">
                <a:latin typeface="Times New Roman" panose="02020603050405020304" pitchFamily="18" charset="0"/>
                <a:cs typeface="Times New Roman" panose="02020603050405020304" pitchFamily="18" charset="0"/>
              </a:rPr>
              <a:t>The TCP/IP model is not exactly similar to the OSI model.</a:t>
            </a:r>
          </a:p>
          <a:p>
            <a:r>
              <a:rPr lang="en-US" sz="2000" dirty="0">
                <a:latin typeface="Times New Roman" panose="02020603050405020304" pitchFamily="18" charset="0"/>
                <a:cs typeface="Times New Roman" panose="02020603050405020304" pitchFamily="18" charset="0"/>
              </a:rPr>
              <a:t>The TCP/IP model consists of five layers: the application layer, transport layer, network layer, data link layer and physical layer.</a:t>
            </a:r>
          </a:p>
          <a:p>
            <a:r>
              <a:rPr lang="en-US" sz="2000" dirty="0">
                <a:latin typeface="Times New Roman" panose="02020603050405020304" pitchFamily="18" charset="0"/>
                <a:cs typeface="Times New Roman" panose="02020603050405020304" pitchFamily="18" charset="0"/>
              </a:rPr>
              <a:t>The first four layers provide physical standards, network interface, internetworking, and transport functions that correspond to the first four layers of the OSI model and these four layers are represented in TCP/IP model by a single layer called the application layer.</a:t>
            </a:r>
          </a:p>
          <a:p>
            <a:r>
              <a:rPr lang="en-US" sz="2000" dirty="0">
                <a:latin typeface="Times New Roman" panose="02020603050405020304" pitchFamily="18" charset="0"/>
                <a:cs typeface="Times New Roman" panose="02020603050405020304" pitchFamily="18" charset="0"/>
              </a:rPr>
              <a:t>TCP/IP is a hierarchical protocol made up of interactive modules, and each of them provides specific functionality.</a:t>
            </a:r>
          </a:p>
          <a:p>
            <a:r>
              <a:rPr lang="en-US" sz="2000" dirty="0">
                <a:latin typeface="Times New Roman" panose="02020603050405020304" pitchFamily="18" charset="0"/>
                <a:cs typeface="Times New Roman" panose="02020603050405020304" pitchFamily="18" charset="0"/>
              </a:rPr>
              <a:t>Here, hierarchical means that each upper-layer protocol is supported by two or more lower-level protocols.</a:t>
            </a:r>
          </a:p>
        </p:txBody>
      </p:sp>
    </p:spTree>
    <p:extLst>
      <p:ext uri="{BB962C8B-B14F-4D97-AF65-F5344CB8AC3E}">
        <p14:creationId xmlns:p14="http://schemas.microsoft.com/office/powerpoint/2010/main" val="38131352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37937"/>
          </a:xfrm>
        </p:spPr>
        <p:txBody>
          <a:bodyPr/>
          <a:lstStyle/>
          <a:p>
            <a:r>
              <a:rPr lang="en-US" dirty="0">
                <a:latin typeface="Times New Roman" panose="02020603050405020304" pitchFamily="18" charset="0"/>
                <a:cs typeface="Times New Roman" panose="02020603050405020304" pitchFamily="18" charset="0"/>
              </a:rPr>
              <a:t>Functions of TCP/IP layers:</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7334" y="1512745"/>
            <a:ext cx="8442603" cy="4731643"/>
          </a:xfrm>
        </p:spPr>
      </p:pic>
    </p:spTree>
    <p:extLst>
      <p:ext uri="{BB962C8B-B14F-4D97-AF65-F5344CB8AC3E}">
        <p14:creationId xmlns:p14="http://schemas.microsoft.com/office/powerpoint/2010/main" val="21520250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18411"/>
          </a:xfrm>
        </p:spPr>
        <p:txBody>
          <a:bodyPr/>
          <a:lstStyle/>
          <a:p>
            <a:r>
              <a:rPr lang="en-US" dirty="0">
                <a:latin typeface="Times New Roman" panose="02020603050405020304" pitchFamily="18" charset="0"/>
                <a:cs typeface="Times New Roman" panose="02020603050405020304" pitchFamily="18" charset="0"/>
              </a:rPr>
              <a:t>Network Access Layer</a:t>
            </a:r>
          </a:p>
        </p:txBody>
      </p:sp>
      <p:sp>
        <p:nvSpPr>
          <p:cNvPr id="3" name="Content Placeholder 2"/>
          <p:cNvSpPr>
            <a:spLocks noGrp="1"/>
          </p:cNvSpPr>
          <p:nvPr>
            <p:ph idx="1"/>
          </p:nvPr>
        </p:nvSpPr>
        <p:spPr>
          <a:xfrm>
            <a:off x="677334" y="1840833"/>
            <a:ext cx="8596668" cy="4200530"/>
          </a:xfrm>
        </p:spPr>
        <p:txBody>
          <a:bodyPr>
            <a:normAutofit/>
          </a:bodyPr>
          <a:lstStyle/>
          <a:p>
            <a:r>
              <a:rPr lang="en-US" sz="2000" dirty="0">
                <a:latin typeface="Times New Roman" panose="02020603050405020304" pitchFamily="18" charset="0"/>
                <a:cs typeface="Times New Roman" panose="02020603050405020304" pitchFamily="18" charset="0"/>
              </a:rPr>
              <a:t>A network layer is the lowest layer of the TCP/IP model.</a:t>
            </a:r>
          </a:p>
          <a:p>
            <a:r>
              <a:rPr lang="en-US" sz="2000" dirty="0">
                <a:latin typeface="Times New Roman" panose="02020603050405020304" pitchFamily="18" charset="0"/>
                <a:cs typeface="Times New Roman" panose="02020603050405020304" pitchFamily="18" charset="0"/>
              </a:rPr>
              <a:t>A network layer is the combination of the Physical layer and Data Link layer defined in the OSI reference model.</a:t>
            </a:r>
          </a:p>
          <a:p>
            <a:r>
              <a:rPr lang="en-US" sz="2000" dirty="0">
                <a:latin typeface="Times New Roman" panose="02020603050405020304" pitchFamily="18" charset="0"/>
                <a:cs typeface="Times New Roman" panose="02020603050405020304" pitchFamily="18" charset="0"/>
              </a:rPr>
              <a:t>It defines how the data should be sent physically through the network.</a:t>
            </a:r>
          </a:p>
          <a:p>
            <a:r>
              <a:rPr lang="en-US" sz="2000" dirty="0">
                <a:latin typeface="Times New Roman" panose="02020603050405020304" pitchFamily="18" charset="0"/>
                <a:cs typeface="Times New Roman" panose="02020603050405020304" pitchFamily="18" charset="0"/>
              </a:rPr>
              <a:t>This layer is mainly responsible for the transmission of the data between two devices on the same network.</a:t>
            </a:r>
          </a:p>
          <a:p>
            <a:r>
              <a:rPr lang="en-US" sz="2000" dirty="0">
                <a:latin typeface="Times New Roman" panose="02020603050405020304" pitchFamily="18" charset="0"/>
                <a:cs typeface="Times New Roman" panose="02020603050405020304" pitchFamily="18" charset="0"/>
              </a:rPr>
              <a:t>The functions carried out by this layer are encapsulating the IP datagram into frames transmitted by the network and mapping of IP addresses into physical addresses.</a:t>
            </a:r>
          </a:p>
          <a:p>
            <a:r>
              <a:rPr lang="en-US" sz="2000" dirty="0">
                <a:latin typeface="Times New Roman" panose="02020603050405020304" pitchFamily="18" charset="0"/>
                <a:cs typeface="Times New Roman" panose="02020603050405020304" pitchFamily="18" charset="0"/>
              </a:rPr>
              <a:t>The protocols used by this layer are </a:t>
            </a:r>
            <a:r>
              <a:rPr lang="en-US" sz="2000" dirty="0" err="1">
                <a:latin typeface="Times New Roman" panose="02020603050405020304" pitchFamily="18" charset="0"/>
                <a:cs typeface="Times New Roman" panose="02020603050405020304" pitchFamily="18" charset="0"/>
              </a:rPr>
              <a:t>ethernet</a:t>
            </a:r>
            <a:r>
              <a:rPr lang="en-US" sz="2000" dirty="0">
                <a:latin typeface="Times New Roman" panose="02020603050405020304" pitchFamily="18" charset="0"/>
                <a:cs typeface="Times New Roman" panose="02020603050405020304" pitchFamily="18" charset="0"/>
              </a:rPr>
              <a:t>, token ring, FDDI, X.25, frame relay.</a:t>
            </a:r>
          </a:p>
        </p:txBody>
      </p:sp>
    </p:spTree>
    <p:extLst>
      <p:ext uri="{BB962C8B-B14F-4D97-AF65-F5344CB8AC3E}">
        <p14:creationId xmlns:p14="http://schemas.microsoft.com/office/powerpoint/2010/main" val="9695020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82316"/>
          </a:xfrm>
        </p:spPr>
        <p:txBody>
          <a:bodyPr/>
          <a:lstStyle/>
          <a:p>
            <a:r>
              <a:rPr lang="en-US" dirty="0">
                <a:latin typeface="Times New Roman" panose="02020603050405020304" pitchFamily="18" charset="0"/>
                <a:cs typeface="Times New Roman" panose="02020603050405020304" pitchFamily="18" charset="0"/>
              </a:rPr>
              <a:t>Internet Layer</a:t>
            </a:r>
          </a:p>
        </p:txBody>
      </p:sp>
      <p:sp>
        <p:nvSpPr>
          <p:cNvPr id="3" name="Content Placeholder 2"/>
          <p:cNvSpPr>
            <a:spLocks noGrp="1"/>
          </p:cNvSpPr>
          <p:nvPr>
            <p:ph idx="1"/>
          </p:nvPr>
        </p:nvSpPr>
        <p:spPr>
          <a:xfrm>
            <a:off x="677334" y="2160589"/>
            <a:ext cx="8596668" cy="4372558"/>
          </a:xfrm>
        </p:spPr>
        <p:txBody>
          <a:bodyPr>
            <a:noAutofit/>
          </a:bodyPr>
          <a:lstStyle/>
          <a:p>
            <a:r>
              <a:rPr lang="en-US" sz="2400" dirty="0">
                <a:latin typeface="Times New Roman" panose="02020603050405020304" pitchFamily="18" charset="0"/>
                <a:cs typeface="Times New Roman" panose="02020603050405020304" pitchFamily="18" charset="0"/>
              </a:rPr>
              <a:t>An internet layer is the second layer of the TCP/IP model.</a:t>
            </a:r>
          </a:p>
          <a:p>
            <a:r>
              <a:rPr lang="en-US" sz="2400" dirty="0">
                <a:latin typeface="Times New Roman" panose="02020603050405020304" pitchFamily="18" charset="0"/>
                <a:cs typeface="Times New Roman" panose="02020603050405020304" pitchFamily="18" charset="0"/>
              </a:rPr>
              <a:t>An internet layer is also known as the network layer.</a:t>
            </a:r>
          </a:p>
          <a:p>
            <a:r>
              <a:rPr lang="en-US" sz="2400" dirty="0">
                <a:latin typeface="Times New Roman" panose="02020603050405020304" pitchFamily="18" charset="0"/>
                <a:cs typeface="Times New Roman" panose="02020603050405020304" pitchFamily="18" charset="0"/>
              </a:rPr>
              <a:t>The main responsibility of the internet layer is to send the packets from any network, and they arrive at the destination irrespective of the route they take.</a:t>
            </a:r>
          </a:p>
          <a:p>
            <a:pPr marL="0" indent="0">
              <a:buNone/>
            </a:pPr>
            <a:r>
              <a:rPr lang="en-US" sz="2400" dirty="0">
                <a:latin typeface="Times New Roman" panose="02020603050405020304" pitchFamily="18" charset="0"/>
                <a:cs typeface="Times New Roman" panose="02020603050405020304" pitchFamily="18" charset="0"/>
              </a:rPr>
              <a:t>Following are the protocols used in this layer are:</a:t>
            </a:r>
          </a:p>
          <a:p>
            <a:r>
              <a:rPr lang="en-US" sz="2400" b="1" dirty="0">
                <a:latin typeface="Times New Roman" panose="02020603050405020304" pitchFamily="18" charset="0"/>
                <a:cs typeface="Times New Roman" panose="02020603050405020304" pitchFamily="18" charset="0"/>
              </a:rPr>
              <a:t>IP Protocol:</a:t>
            </a:r>
            <a:r>
              <a:rPr lang="en-US" sz="2400" dirty="0">
                <a:latin typeface="Times New Roman" panose="02020603050405020304" pitchFamily="18" charset="0"/>
                <a:cs typeface="Times New Roman" panose="02020603050405020304" pitchFamily="18" charset="0"/>
              </a:rPr>
              <a:t> IP protocol is used in this layer, and it is the most significant part of the entire TCP/IP suite.</a:t>
            </a:r>
          </a:p>
          <a:p>
            <a:r>
              <a:rPr lang="en-US" sz="2400" dirty="0">
                <a:latin typeface="Times New Roman" panose="02020603050405020304" pitchFamily="18" charset="0"/>
                <a:cs typeface="Times New Roman" panose="02020603050405020304" pitchFamily="18" charset="0"/>
              </a:rPr>
              <a:t>Following are the responsibilities of this protocol:</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32161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61737"/>
            <a:ext cx="8596668" cy="5823284"/>
          </a:xfrm>
        </p:spPr>
        <p:txBody>
          <a:bodyPr>
            <a:noAutofit/>
          </a:bodyPr>
          <a:lstStyle/>
          <a:p>
            <a:r>
              <a:rPr lang="en-US" b="1" dirty="0">
                <a:latin typeface="Times New Roman" panose="02020603050405020304" pitchFamily="18" charset="0"/>
                <a:cs typeface="Times New Roman" panose="02020603050405020304" pitchFamily="18" charset="0"/>
              </a:rPr>
              <a:t>IP Addressing:</a:t>
            </a:r>
            <a:r>
              <a:rPr lang="en-US" dirty="0">
                <a:latin typeface="Times New Roman" panose="02020603050405020304" pitchFamily="18" charset="0"/>
                <a:cs typeface="Times New Roman" panose="02020603050405020304" pitchFamily="18" charset="0"/>
              </a:rPr>
              <a:t> This protocol implements logical host addresses known as IP addresses. The IP addresses are used by the internet and higher layers to identify the device and to provide internetwork routing.</a:t>
            </a:r>
          </a:p>
          <a:p>
            <a:r>
              <a:rPr lang="en-US" b="1" dirty="0">
                <a:latin typeface="Times New Roman" panose="02020603050405020304" pitchFamily="18" charset="0"/>
                <a:cs typeface="Times New Roman" panose="02020603050405020304" pitchFamily="18" charset="0"/>
              </a:rPr>
              <a:t>Host-to-host communication:</a:t>
            </a:r>
            <a:r>
              <a:rPr lang="en-US" dirty="0">
                <a:latin typeface="Times New Roman" panose="02020603050405020304" pitchFamily="18" charset="0"/>
                <a:cs typeface="Times New Roman" panose="02020603050405020304" pitchFamily="18" charset="0"/>
              </a:rPr>
              <a:t> It determines the path through which the data is to be transmitted.</a:t>
            </a:r>
          </a:p>
          <a:p>
            <a:r>
              <a:rPr lang="en-US" b="1" dirty="0">
                <a:latin typeface="Times New Roman" panose="02020603050405020304" pitchFamily="18" charset="0"/>
                <a:cs typeface="Times New Roman" panose="02020603050405020304" pitchFamily="18" charset="0"/>
              </a:rPr>
              <a:t>Data Encapsulation and Formatting:</a:t>
            </a:r>
            <a:r>
              <a:rPr lang="en-US" dirty="0">
                <a:latin typeface="Times New Roman" panose="02020603050405020304" pitchFamily="18" charset="0"/>
                <a:cs typeface="Times New Roman" panose="02020603050405020304" pitchFamily="18" charset="0"/>
              </a:rPr>
              <a:t> An IP protocol accepts the data from the transport layer protocol. An IP protocol ensures that the data is sent and received securely, it encapsulates the data into message known as IP datagram.</a:t>
            </a:r>
          </a:p>
          <a:p>
            <a:r>
              <a:rPr lang="en-US" b="1" dirty="0">
                <a:latin typeface="Times New Roman" panose="02020603050405020304" pitchFamily="18" charset="0"/>
                <a:cs typeface="Times New Roman" panose="02020603050405020304" pitchFamily="18" charset="0"/>
              </a:rPr>
              <a:t>Fragmentation and Reassembly:</a:t>
            </a:r>
            <a:r>
              <a:rPr lang="en-US" dirty="0">
                <a:latin typeface="Times New Roman" panose="02020603050405020304" pitchFamily="18" charset="0"/>
                <a:cs typeface="Times New Roman" panose="02020603050405020304" pitchFamily="18" charset="0"/>
              </a:rPr>
              <a:t> The limit imposed on the size of the IP datagram by data link layer protocol is known as Maximum Transmission unit (MTU). If the size of IP datagram is greater than the MTU unit, then the IP protocol splits the datagram into smaller units so that they can travel over the local network. Fragmentation can be done by the sender or intermediate router. At the receiver side, all the fragments are reassembled to form an original message.</a:t>
            </a:r>
          </a:p>
          <a:p>
            <a:r>
              <a:rPr lang="en-US" b="1" dirty="0">
                <a:latin typeface="Times New Roman" panose="02020603050405020304" pitchFamily="18" charset="0"/>
                <a:cs typeface="Times New Roman" panose="02020603050405020304" pitchFamily="18" charset="0"/>
              </a:rPr>
              <a:t>Routing:</a:t>
            </a:r>
            <a:r>
              <a:rPr lang="en-US" dirty="0">
                <a:latin typeface="Times New Roman" panose="02020603050405020304" pitchFamily="18" charset="0"/>
                <a:cs typeface="Times New Roman" panose="02020603050405020304" pitchFamily="18" charset="0"/>
              </a:rPr>
              <a:t> When IP datagram is sent over the same local network such as LAN, MAN, WAN, it is known as direct delivery. When source and destination are on the distant network, then the IP datagram is sent indirectly. This can be accomplished by routing the IP datagram through various devices such as routers.</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48077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28337"/>
            <a:ext cx="8596668" cy="834189"/>
          </a:xfrm>
        </p:spPr>
        <p:txBody>
          <a:bodyPr/>
          <a:lstStyle/>
          <a:p>
            <a:r>
              <a:rPr lang="en-US" dirty="0">
                <a:latin typeface="Times New Roman" panose="02020603050405020304" pitchFamily="18" charset="0"/>
                <a:cs typeface="Times New Roman" panose="02020603050405020304" pitchFamily="18" charset="0"/>
              </a:rPr>
              <a:t>Transport Layer</a:t>
            </a:r>
          </a:p>
        </p:txBody>
      </p:sp>
      <p:sp>
        <p:nvSpPr>
          <p:cNvPr id="3" name="Content Placeholder 2"/>
          <p:cNvSpPr>
            <a:spLocks noGrp="1"/>
          </p:cNvSpPr>
          <p:nvPr>
            <p:ph idx="1"/>
          </p:nvPr>
        </p:nvSpPr>
        <p:spPr>
          <a:xfrm>
            <a:off x="677334" y="962526"/>
            <a:ext cx="8596668" cy="5546557"/>
          </a:xfrm>
        </p:spPr>
        <p:txBody>
          <a:bodyPr>
            <a:normAutofit/>
          </a:bodyPr>
          <a:lstStyle/>
          <a:p>
            <a:r>
              <a:rPr lang="en-US" sz="1600" dirty="0">
                <a:latin typeface="Times New Roman" panose="02020603050405020304" pitchFamily="18" charset="0"/>
                <a:cs typeface="Times New Roman" panose="02020603050405020304" pitchFamily="18" charset="0"/>
              </a:rPr>
              <a:t>The transport layer is responsible for the reliability, flow control, and correction of data which is being sent over the network.</a:t>
            </a:r>
          </a:p>
          <a:p>
            <a:r>
              <a:rPr lang="en-US" sz="1600" dirty="0">
                <a:latin typeface="Times New Roman" panose="02020603050405020304" pitchFamily="18" charset="0"/>
                <a:cs typeface="Times New Roman" panose="02020603050405020304" pitchFamily="18" charset="0"/>
              </a:rPr>
              <a:t>The two protocols used in the transport layer are </a:t>
            </a:r>
            <a:r>
              <a:rPr lang="en-US" sz="1600" b="1" dirty="0">
                <a:latin typeface="Times New Roman" panose="02020603050405020304" pitchFamily="18" charset="0"/>
                <a:cs typeface="Times New Roman" panose="02020603050405020304" pitchFamily="18" charset="0"/>
              </a:rPr>
              <a:t>User Datagram protocol and Transmission control protocol</a:t>
            </a:r>
            <a:r>
              <a:rPr lang="en-US" sz="1600" dirty="0">
                <a:latin typeface="Times New Roman" panose="02020603050405020304" pitchFamily="18" charset="0"/>
                <a:cs typeface="Times New Roman" panose="02020603050405020304" pitchFamily="18" charset="0"/>
              </a:rPr>
              <a:t>.</a:t>
            </a:r>
          </a:p>
          <a:p>
            <a:r>
              <a:rPr lang="en-US" sz="1600" b="1" dirty="0">
                <a:latin typeface="Times New Roman" panose="02020603050405020304" pitchFamily="18" charset="0"/>
                <a:cs typeface="Times New Roman" panose="02020603050405020304" pitchFamily="18" charset="0"/>
              </a:rPr>
              <a:t>User Datagram Protocol (UDP)</a:t>
            </a:r>
            <a:endParaRPr lang="en-US" sz="1600"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It provides connectionless service and end-to-end delivery of transmission.</a:t>
            </a:r>
          </a:p>
          <a:p>
            <a:pPr lvl="1"/>
            <a:r>
              <a:rPr lang="en-US" dirty="0">
                <a:latin typeface="Times New Roman" panose="02020603050405020304" pitchFamily="18" charset="0"/>
                <a:cs typeface="Times New Roman" panose="02020603050405020304" pitchFamily="18" charset="0"/>
              </a:rPr>
              <a:t>It is an unreliable protocol as it discovers the errors but not specify the error.</a:t>
            </a:r>
          </a:p>
          <a:p>
            <a:pPr lvl="1"/>
            <a:r>
              <a:rPr lang="en-US" dirty="0">
                <a:latin typeface="Times New Roman" panose="02020603050405020304" pitchFamily="18" charset="0"/>
                <a:cs typeface="Times New Roman" panose="02020603050405020304" pitchFamily="18" charset="0"/>
              </a:rPr>
              <a:t>User Datagram Protocol discovers the error, and ICMP protocol reports the error to the sender that user datagram has been damaged.</a:t>
            </a:r>
          </a:p>
          <a:p>
            <a:pPr lvl="1"/>
            <a:r>
              <a:rPr lang="en-US" b="1" dirty="0">
                <a:latin typeface="Times New Roman" panose="02020603050405020304" pitchFamily="18" charset="0"/>
                <a:cs typeface="Times New Roman" panose="02020603050405020304" pitchFamily="18" charset="0"/>
              </a:rPr>
              <a:t>UDP consists of the following fields:</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Source port address:</a:t>
            </a:r>
            <a:r>
              <a:rPr lang="en-US" dirty="0">
                <a:latin typeface="Times New Roman" panose="02020603050405020304" pitchFamily="18" charset="0"/>
                <a:cs typeface="Times New Roman" panose="02020603050405020304" pitchFamily="18" charset="0"/>
              </a:rPr>
              <a:t> The source port address is the address of the application program that has created the message.</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Destination port address:</a:t>
            </a:r>
            <a:r>
              <a:rPr lang="en-US" dirty="0">
                <a:latin typeface="Times New Roman" panose="02020603050405020304" pitchFamily="18" charset="0"/>
                <a:cs typeface="Times New Roman" panose="02020603050405020304" pitchFamily="18" charset="0"/>
              </a:rPr>
              <a:t> The destination port address is the address of the application program that receives the message.</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Total length:</a:t>
            </a:r>
            <a:r>
              <a:rPr lang="en-US" dirty="0">
                <a:latin typeface="Times New Roman" panose="02020603050405020304" pitchFamily="18" charset="0"/>
                <a:cs typeface="Times New Roman" panose="02020603050405020304" pitchFamily="18" charset="0"/>
              </a:rPr>
              <a:t> It defines the total number of bytes of the user datagram in bytes.</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Checksum:</a:t>
            </a:r>
            <a:r>
              <a:rPr lang="en-US" dirty="0">
                <a:latin typeface="Times New Roman" panose="02020603050405020304" pitchFamily="18" charset="0"/>
                <a:cs typeface="Times New Roman" panose="02020603050405020304" pitchFamily="18" charset="0"/>
              </a:rPr>
              <a:t> The checksum is a 16-bit field used in error detection.</a:t>
            </a:r>
          </a:p>
          <a:p>
            <a:pPr lvl="1"/>
            <a:r>
              <a:rPr lang="en-US" dirty="0">
                <a:latin typeface="Times New Roman" panose="02020603050405020304" pitchFamily="18" charset="0"/>
                <a:cs typeface="Times New Roman" panose="02020603050405020304" pitchFamily="18" charset="0"/>
              </a:rPr>
              <a:t>UDP does not specify which packet is lost. UDP contains only checksum; it does not contain any ID of a data segment.</a:t>
            </a:r>
          </a:p>
        </p:txBody>
      </p:sp>
    </p:spTree>
    <p:extLst>
      <p:ext uri="{BB962C8B-B14F-4D97-AF65-F5344CB8AC3E}">
        <p14:creationId xmlns:p14="http://schemas.microsoft.com/office/powerpoint/2010/main" val="25442459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010653"/>
            <a:ext cx="8596668" cy="5030709"/>
          </a:xfrm>
        </p:spPr>
        <p:txBody>
          <a:bodyPr>
            <a:normAutofit/>
          </a:bodyPr>
          <a:lstStyle/>
          <a:p>
            <a:r>
              <a:rPr lang="en-US" sz="2000" b="1" dirty="0">
                <a:latin typeface="Times New Roman" panose="02020603050405020304" pitchFamily="18" charset="0"/>
                <a:cs typeface="Times New Roman" panose="02020603050405020304" pitchFamily="18" charset="0"/>
              </a:rPr>
              <a:t>Transmission Control Protocol (TCP)</a:t>
            </a:r>
            <a:endParaRPr lang="en-US" sz="2000" dirty="0">
              <a:latin typeface="Times New Roman" panose="02020603050405020304" pitchFamily="18" charset="0"/>
              <a:cs typeface="Times New Roman" panose="02020603050405020304" pitchFamily="18" charset="0"/>
            </a:endParaRPr>
          </a:p>
          <a:p>
            <a:pPr lvl="1"/>
            <a:r>
              <a:rPr lang="en-US" sz="2000" dirty="0">
                <a:latin typeface="Times New Roman" panose="02020603050405020304" pitchFamily="18" charset="0"/>
                <a:cs typeface="Times New Roman" panose="02020603050405020304" pitchFamily="18" charset="0"/>
              </a:rPr>
              <a:t>It provides a full transport layer services to applications.</a:t>
            </a:r>
          </a:p>
          <a:p>
            <a:pPr lvl="1"/>
            <a:r>
              <a:rPr lang="en-US" sz="2000" dirty="0">
                <a:latin typeface="Times New Roman" panose="02020603050405020304" pitchFamily="18" charset="0"/>
                <a:cs typeface="Times New Roman" panose="02020603050405020304" pitchFamily="18" charset="0"/>
              </a:rPr>
              <a:t>It creates a virtual circuit between the sender and receiver, and it is active for the duration of the transmission.</a:t>
            </a:r>
          </a:p>
          <a:p>
            <a:pPr lvl="1"/>
            <a:r>
              <a:rPr lang="en-US" sz="2000" dirty="0">
                <a:latin typeface="Times New Roman" panose="02020603050405020304" pitchFamily="18" charset="0"/>
                <a:cs typeface="Times New Roman" panose="02020603050405020304" pitchFamily="18" charset="0"/>
              </a:rPr>
              <a:t>TCP is a reliable protocol as it detects the error and retransmits the damaged frames. Therefore, it ensures all the segments must be received and acknowledged before the transmission is considered to be completed and a virtual circuit is discarded.</a:t>
            </a:r>
          </a:p>
          <a:p>
            <a:pPr lvl="1"/>
            <a:r>
              <a:rPr lang="en-US" sz="2000" dirty="0">
                <a:latin typeface="Times New Roman" panose="02020603050405020304" pitchFamily="18" charset="0"/>
                <a:cs typeface="Times New Roman" panose="02020603050405020304" pitchFamily="18" charset="0"/>
              </a:rPr>
              <a:t>At the sending end, TCP divides the whole message into smaller units known as segment, and each segment contains a sequence number which is required for reordering the frames to form an original message.</a:t>
            </a:r>
          </a:p>
          <a:p>
            <a:pPr lvl="1"/>
            <a:r>
              <a:rPr lang="en-US" sz="2000" dirty="0">
                <a:latin typeface="Times New Roman" panose="02020603050405020304" pitchFamily="18" charset="0"/>
                <a:cs typeface="Times New Roman" panose="02020603050405020304" pitchFamily="18" charset="0"/>
              </a:rPr>
              <a:t>At the receiving end, TCP collects all the segments and reorders them based on sequence numbers.</a:t>
            </a:r>
            <a:br>
              <a:rPr lang="en-US" sz="2000" dirty="0">
                <a:latin typeface="Times New Roman" panose="02020603050405020304" pitchFamily="18" charset="0"/>
                <a:cs typeface="Times New Roman" panose="02020603050405020304" pitchFamily="18" charset="0"/>
              </a:rPr>
            </a:b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11497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24589"/>
            <a:ext cx="8596668" cy="786063"/>
          </a:xfrm>
        </p:spPr>
        <p:txBody>
          <a:bodyPr/>
          <a:lstStyle/>
          <a:p>
            <a:r>
              <a:rPr lang="en-US" dirty="0">
                <a:latin typeface="Times New Roman" panose="02020603050405020304" pitchFamily="18" charset="0"/>
                <a:cs typeface="Times New Roman" panose="02020603050405020304" pitchFamily="18" charset="0"/>
              </a:rPr>
              <a:t>Application Layer</a:t>
            </a:r>
          </a:p>
        </p:txBody>
      </p:sp>
      <p:sp>
        <p:nvSpPr>
          <p:cNvPr id="3" name="Content Placeholder 2"/>
          <p:cNvSpPr>
            <a:spLocks noGrp="1"/>
          </p:cNvSpPr>
          <p:nvPr>
            <p:ph idx="1"/>
          </p:nvPr>
        </p:nvSpPr>
        <p:spPr>
          <a:xfrm>
            <a:off x="677334" y="1094875"/>
            <a:ext cx="8596668" cy="4501320"/>
          </a:xfrm>
        </p:spPr>
        <p:txBody>
          <a:bodyPr>
            <a:noAutofit/>
          </a:bodyPr>
          <a:lstStyle/>
          <a:p>
            <a:r>
              <a:rPr lang="en-US" sz="2400" dirty="0">
                <a:latin typeface="Times New Roman" panose="02020603050405020304" pitchFamily="18" charset="0"/>
                <a:cs typeface="Times New Roman" panose="02020603050405020304" pitchFamily="18" charset="0"/>
              </a:rPr>
              <a:t>An application layer is the topmost layer in the TCP/IP model.</a:t>
            </a:r>
          </a:p>
          <a:p>
            <a:r>
              <a:rPr lang="en-US" sz="2400" dirty="0">
                <a:latin typeface="Times New Roman" panose="02020603050405020304" pitchFamily="18" charset="0"/>
                <a:cs typeface="Times New Roman" panose="02020603050405020304" pitchFamily="18" charset="0"/>
              </a:rPr>
              <a:t>It is responsible for handling high-level protocols, issues of representation.</a:t>
            </a:r>
          </a:p>
          <a:p>
            <a:r>
              <a:rPr lang="en-US" sz="2400" dirty="0">
                <a:latin typeface="Times New Roman" panose="02020603050405020304" pitchFamily="18" charset="0"/>
                <a:cs typeface="Times New Roman" panose="02020603050405020304" pitchFamily="18" charset="0"/>
              </a:rPr>
              <a:t>This layer allows the user to interact with the application.</a:t>
            </a:r>
          </a:p>
          <a:p>
            <a:r>
              <a:rPr lang="en-US" sz="2400" dirty="0">
                <a:latin typeface="Times New Roman" panose="02020603050405020304" pitchFamily="18" charset="0"/>
                <a:cs typeface="Times New Roman" panose="02020603050405020304" pitchFamily="18" charset="0"/>
              </a:rPr>
              <a:t>When one application layer protocol wants to communicate with another application layer, it forwards its data to the transport layer.</a:t>
            </a:r>
          </a:p>
          <a:p>
            <a:r>
              <a:rPr lang="en-US" sz="2400" dirty="0">
                <a:latin typeface="Times New Roman" panose="02020603050405020304" pitchFamily="18" charset="0"/>
                <a:cs typeface="Times New Roman" panose="02020603050405020304" pitchFamily="18" charset="0"/>
              </a:rPr>
              <a:t>There is an ambiguity occurs in the application layer. Every application cannot be placed inside the application layer except those who interact with the communication system. For example: text editor cannot be considered in application layer while web browser using </a:t>
            </a:r>
            <a:r>
              <a:rPr lang="en-US" sz="2400" b="1" dirty="0">
                <a:latin typeface="Times New Roman" panose="02020603050405020304" pitchFamily="18" charset="0"/>
                <a:cs typeface="Times New Roman" panose="02020603050405020304" pitchFamily="18" charset="0"/>
              </a:rPr>
              <a:t>HTTP</a:t>
            </a:r>
            <a:r>
              <a:rPr lang="en-US" sz="2400" dirty="0">
                <a:latin typeface="Times New Roman" panose="02020603050405020304" pitchFamily="18" charset="0"/>
                <a:cs typeface="Times New Roman" panose="02020603050405020304" pitchFamily="18" charset="0"/>
              </a:rPr>
              <a:t> protocol to interact with the network where </a:t>
            </a:r>
            <a:r>
              <a:rPr lang="en-US" sz="2400" b="1" dirty="0">
                <a:latin typeface="Times New Roman" panose="02020603050405020304" pitchFamily="18" charset="0"/>
                <a:cs typeface="Times New Roman" panose="02020603050405020304" pitchFamily="18" charset="0"/>
              </a:rPr>
              <a:t>HTTP</a:t>
            </a:r>
            <a:r>
              <a:rPr lang="en-US" sz="2400" dirty="0">
                <a:latin typeface="Times New Roman" panose="02020603050405020304" pitchFamily="18" charset="0"/>
                <a:cs typeface="Times New Roman" panose="02020603050405020304" pitchFamily="18" charset="0"/>
              </a:rPr>
              <a:t> protocol is an application layer protocol.</a:t>
            </a:r>
          </a:p>
        </p:txBody>
      </p:sp>
    </p:spTree>
    <p:extLst>
      <p:ext uri="{BB962C8B-B14F-4D97-AF65-F5344CB8AC3E}">
        <p14:creationId xmlns:p14="http://schemas.microsoft.com/office/powerpoint/2010/main" val="18061882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16305"/>
            <a:ext cx="8596668" cy="1320800"/>
          </a:xfrm>
        </p:spPr>
        <p:txBody>
          <a:bodyPr>
            <a:normAutofit/>
          </a:bodyPr>
          <a:lstStyle/>
          <a:p>
            <a:r>
              <a:rPr lang="en-US" dirty="0">
                <a:latin typeface="Times New Roman" panose="02020603050405020304" pitchFamily="18" charset="0"/>
                <a:cs typeface="Times New Roman" panose="02020603050405020304" pitchFamily="18" charset="0"/>
              </a:rPr>
              <a:t>Following are the main protocols used in the application layer:</a:t>
            </a:r>
          </a:p>
        </p:txBody>
      </p:sp>
      <p:sp>
        <p:nvSpPr>
          <p:cNvPr id="3" name="Content Placeholder 2"/>
          <p:cNvSpPr>
            <a:spLocks noGrp="1"/>
          </p:cNvSpPr>
          <p:nvPr>
            <p:ph idx="1"/>
          </p:nvPr>
        </p:nvSpPr>
        <p:spPr>
          <a:xfrm>
            <a:off x="677334" y="1437105"/>
            <a:ext cx="8596668" cy="5168232"/>
          </a:xfrm>
        </p:spPr>
        <p:txBody>
          <a:bodyPr>
            <a:normAutofit fontScale="92500" lnSpcReduction="10000"/>
          </a:bodyPr>
          <a:lstStyle/>
          <a:p>
            <a:r>
              <a:rPr lang="en-US" b="1" dirty="0">
                <a:latin typeface="Times New Roman" panose="02020603050405020304" pitchFamily="18" charset="0"/>
                <a:cs typeface="Times New Roman" panose="02020603050405020304" pitchFamily="18" charset="0"/>
              </a:rPr>
              <a:t>HTTP:</a:t>
            </a:r>
            <a:r>
              <a:rPr lang="en-US" dirty="0">
                <a:latin typeface="Times New Roman" panose="02020603050405020304" pitchFamily="18" charset="0"/>
                <a:cs typeface="Times New Roman" panose="02020603050405020304" pitchFamily="18" charset="0"/>
              </a:rPr>
              <a:t> HTTP stands for Hypertext transfer protocol. This protocol allows us to access the data over the world wide web. It transfers the data in the form of plain text, audio, video. It is known as a Hypertext transfer protocol as it has the efficiency to use in a hypertext environment where there are rapid jumps from one document to another.</a:t>
            </a:r>
          </a:p>
          <a:p>
            <a:r>
              <a:rPr lang="en-US" b="1" dirty="0">
                <a:latin typeface="Times New Roman" panose="02020603050405020304" pitchFamily="18" charset="0"/>
                <a:cs typeface="Times New Roman" panose="02020603050405020304" pitchFamily="18" charset="0"/>
              </a:rPr>
              <a:t>SNMP:</a:t>
            </a:r>
            <a:r>
              <a:rPr lang="en-US" dirty="0">
                <a:latin typeface="Times New Roman" panose="02020603050405020304" pitchFamily="18" charset="0"/>
                <a:cs typeface="Times New Roman" panose="02020603050405020304" pitchFamily="18" charset="0"/>
              </a:rPr>
              <a:t> SNMP stands for Simple Network Management Protocol. It is a framework used for managing the devices on the internet by using the TCP/IP protocol suite.</a:t>
            </a:r>
          </a:p>
          <a:p>
            <a:r>
              <a:rPr lang="en-US" b="1" dirty="0">
                <a:latin typeface="Times New Roman" panose="02020603050405020304" pitchFamily="18" charset="0"/>
                <a:cs typeface="Times New Roman" panose="02020603050405020304" pitchFamily="18" charset="0"/>
              </a:rPr>
              <a:t>SMTP:</a:t>
            </a:r>
            <a:r>
              <a:rPr lang="en-US" dirty="0">
                <a:latin typeface="Times New Roman" panose="02020603050405020304" pitchFamily="18" charset="0"/>
                <a:cs typeface="Times New Roman" panose="02020603050405020304" pitchFamily="18" charset="0"/>
              </a:rPr>
              <a:t> SMTP stands for Simple mail transfer protocol. The TCP/IP protocol that supports the e-mail is known as a Simple mail transfer protocol. This protocol is used to send the data to another e-mail address.</a:t>
            </a:r>
          </a:p>
          <a:p>
            <a:r>
              <a:rPr lang="en-US" b="1" dirty="0">
                <a:latin typeface="Times New Roman" panose="02020603050405020304" pitchFamily="18" charset="0"/>
                <a:cs typeface="Times New Roman" panose="02020603050405020304" pitchFamily="18" charset="0"/>
              </a:rPr>
              <a:t>DNS:</a:t>
            </a:r>
            <a:r>
              <a:rPr lang="en-US" dirty="0">
                <a:latin typeface="Times New Roman" panose="02020603050405020304" pitchFamily="18" charset="0"/>
                <a:cs typeface="Times New Roman" panose="02020603050405020304" pitchFamily="18" charset="0"/>
              </a:rPr>
              <a:t> DNS stands for Domain Name System. An IP address is used to identify the connection of a host to the internet uniquely. But, people prefer to use the names instead of addresses. Therefore, the system that maps the name to the address is known as Domain Name System.</a:t>
            </a:r>
          </a:p>
          <a:p>
            <a:r>
              <a:rPr lang="en-US" b="1" dirty="0">
                <a:latin typeface="Times New Roman" panose="02020603050405020304" pitchFamily="18" charset="0"/>
                <a:cs typeface="Times New Roman" panose="02020603050405020304" pitchFamily="18" charset="0"/>
              </a:rPr>
              <a:t>TELNET:</a:t>
            </a:r>
            <a:r>
              <a:rPr lang="en-US" dirty="0">
                <a:latin typeface="Times New Roman" panose="02020603050405020304" pitchFamily="18" charset="0"/>
                <a:cs typeface="Times New Roman" panose="02020603050405020304" pitchFamily="18" charset="0"/>
              </a:rPr>
              <a:t> It is an abbreviation for Terminal Network. It establishes the connection between the local computer and remote computer in such a way that the local terminal appears to be a terminal at the remote system.</a:t>
            </a:r>
          </a:p>
          <a:p>
            <a:r>
              <a:rPr lang="en-US" b="1" dirty="0">
                <a:latin typeface="Times New Roman" panose="02020603050405020304" pitchFamily="18" charset="0"/>
                <a:cs typeface="Times New Roman" panose="02020603050405020304" pitchFamily="18" charset="0"/>
              </a:rPr>
              <a:t>FTP:</a:t>
            </a:r>
            <a:r>
              <a:rPr lang="en-US" dirty="0">
                <a:latin typeface="Times New Roman" panose="02020603050405020304" pitchFamily="18" charset="0"/>
                <a:cs typeface="Times New Roman" panose="02020603050405020304" pitchFamily="18" charset="0"/>
              </a:rPr>
              <a:t> FTP stands for File Transfer Protocol. FTP is a standard internet protocol used for transmitting the files from one computer to another computer.</a:t>
            </a:r>
          </a:p>
        </p:txBody>
      </p:sp>
    </p:spTree>
    <p:extLst>
      <p:ext uri="{BB962C8B-B14F-4D97-AF65-F5344CB8AC3E}">
        <p14:creationId xmlns:p14="http://schemas.microsoft.com/office/powerpoint/2010/main" val="1206242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58253"/>
          </a:xfrm>
        </p:spPr>
        <p:txBody>
          <a:bodyPr/>
          <a:lstStyle/>
          <a:p>
            <a:r>
              <a:rPr lang="en-US" b="1" dirty="0">
                <a:latin typeface="Times New Roman" panose="02020603050405020304" pitchFamily="18" charset="0"/>
                <a:cs typeface="Times New Roman" panose="02020603050405020304" pitchFamily="18" charset="0"/>
              </a:rPr>
              <a:t>Network Topology:</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The layout arrangement of the different devices in a network. Common examples include: Bus, Star, Mesh, Ring, and Daisy chain.</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12043" y="2978567"/>
            <a:ext cx="4890336" cy="3062795"/>
          </a:xfrm>
          <a:prstGeom prst="rect">
            <a:avLst/>
          </a:prstGeom>
        </p:spPr>
      </p:pic>
    </p:spTree>
    <p:extLst>
      <p:ext uri="{BB962C8B-B14F-4D97-AF65-F5344CB8AC3E}">
        <p14:creationId xmlns:p14="http://schemas.microsoft.com/office/powerpoint/2010/main" val="35369909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Multiplexing (Channel Sharing) in Computer Network</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2000" dirty="0">
                <a:latin typeface="Times New Roman" panose="02020603050405020304" pitchFamily="18" charset="0"/>
                <a:cs typeface="Times New Roman" panose="02020603050405020304" pitchFamily="18" charset="0"/>
              </a:rPr>
              <a:t>Multiplexing is a technique by which different analog and digital streams of transmission can be simultaneously processed over a shared link. Multiplexing divides the high capacity medium into low capacity logical medium which is then shared by different streams.</a:t>
            </a:r>
          </a:p>
          <a:p>
            <a:r>
              <a:rPr lang="en-US" sz="2000" dirty="0">
                <a:latin typeface="Times New Roman" panose="02020603050405020304" pitchFamily="18" charset="0"/>
                <a:cs typeface="Times New Roman" panose="02020603050405020304" pitchFamily="18" charset="0"/>
              </a:rPr>
              <a:t>Communication is possible over the air (radio frequency), using a physical media (cable), and light (optical fiber). All mediums are capable of multiplexing.</a:t>
            </a:r>
          </a:p>
          <a:p>
            <a:r>
              <a:rPr lang="en-US" sz="2000" dirty="0">
                <a:latin typeface="Times New Roman" panose="02020603050405020304" pitchFamily="18" charset="0"/>
                <a:cs typeface="Times New Roman" panose="02020603050405020304" pitchFamily="18" charset="0"/>
              </a:rPr>
              <a:t>When multiple senders try to send over a single medium, a device called Multiplexer divides the physical channel and allocates one to each. On the other end of communication, a De-multiplexer receives data from a single medium, identifies each, and sends to different receivers.</a:t>
            </a: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66567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98095"/>
          </a:xfrm>
        </p:spPr>
        <p:txBody>
          <a:bodyPr/>
          <a:lstStyle/>
          <a:p>
            <a:r>
              <a:rPr lang="en-US" dirty="0">
                <a:latin typeface="Times New Roman" panose="02020603050405020304" pitchFamily="18" charset="0"/>
                <a:cs typeface="Times New Roman" panose="02020603050405020304" pitchFamily="18" charset="0"/>
              </a:rPr>
              <a:t>Frequency Division Multiplexing</a:t>
            </a:r>
          </a:p>
        </p:txBody>
      </p:sp>
      <p:sp>
        <p:nvSpPr>
          <p:cNvPr id="3" name="Content Placeholder 2"/>
          <p:cNvSpPr>
            <a:spLocks noGrp="1"/>
          </p:cNvSpPr>
          <p:nvPr>
            <p:ph idx="1"/>
          </p:nvPr>
        </p:nvSpPr>
        <p:spPr>
          <a:xfrm>
            <a:off x="677334" y="1407695"/>
            <a:ext cx="8596668" cy="4633667"/>
          </a:xfrm>
        </p:spPr>
        <p:txBody>
          <a:bodyPr/>
          <a:lstStyle/>
          <a:p>
            <a:r>
              <a:rPr lang="en-US" dirty="0">
                <a:latin typeface="Times New Roman" panose="02020603050405020304" pitchFamily="18" charset="0"/>
                <a:cs typeface="Times New Roman" panose="02020603050405020304" pitchFamily="18" charset="0"/>
              </a:rPr>
              <a:t>When the carrier is frequency, FDM is used. FDM is an analog technology. FDM divides the spectrum or carrier bandwidth in logical channels and allocates one user to each channel. Each user can use the channel frequency independently and has exclusive access of it. All channels are divided in such a way that they do not overlap with each other. Channels are separated by guard bands. Guard band is a frequency which is not used by either channel.</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94380" y="3315200"/>
            <a:ext cx="5802873" cy="2726161"/>
          </a:xfrm>
          <a:prstGeom prst="rect">
            <a:avLst/>
          </a:prstGeom>
        </p:spPr>
      </p:pic>
    </p:spTree>
    <p:extLst>
      <p:ext uri="{BB962C8B-B14F-4D97-AF65-F5344CB8AC3E}">
        <p14:creationId xmlns:p14="http://schemas.microsoft.com/office/powerpoint/2010/main" val="36837421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64431"/>
            <a:ext cx="8596668" cy="762001"/>
          </a:xfrm>
        </p:spPr>
        <p:txBody>
          <a:bodyPr/>
          <a:lstStyle/>
          <a:p>
            <a:r>
              <a:rPr lang="en-US" dirty="0">
                <a:latin typeface="Times New Roman" panose="02020603050405020304" pitchFamily="18" charset="0"/>
                <a:cs typeface="Times New Roman" panose="02020603050405020304" pitchFamily="18" charset="0"/>
              </a:rPr>
              <a:t>Time Division Multiplexing</a:t>
            </a:r>
          </a:p>
        </p:txBody>
      </p:sp>
      <p:sp>
        <p:nvSpPr>
          <p:cNvPr id="3" name="Content Placeholder 2"/>
          <p:cNvSpPr>
            <a:spLocks noGrp="1"/>
          </p:cNvSpPr>
          <p:nvPr>
            <p:ph idx="1"/>
          </p:nvPr>
        </p:nvSpPr>
        <p:spPr>
          <a:xfrm>
            <a:off x="677334" y="926432"/>
            <a:ext cx="8596668" cy="5114931"/>
          </a:xfrm>
        </p:spPr>
        <p:txBody>
          <a:bodyPr/>
          <a:lstStyle/>
          <a:p>
            <a:r>
              <a:rPr lang="en-US" dirty="0">
                <a:latin typeface="Times New Roman" panose="02020603050405020304" pitchFamily="18" charset="0"/>
                <a:cs typeface="Times New Roman" panose="02020603050405020304" pitchFamily="18" charset="0"/>
              </a:rPr>
              <a:t>TDM is applied primarily on digital signals but can be applied on analog signals as well. In TDM the shared channel is divided among its user by means of time slot. Each user can transmit data within the provided time slot only. Digital signals are divided in frames, equivalent to time slot i.e. frame of an optimal size which can be transmitted in given time slot.</a:t>
            </a:r>
          </a:p>
          <a:p>
            <a:r>
              <a:rPr lang="en-US" dirty="0">
                <a:latin typeface="Times New Roman" panose="02020603050405020304" pitchFamily="18" charset="0"/>
                <a:cs typeface="Times New Roman" panose="02020603050405020304" pitchFamily="18" charset="0"/>
              </a:rPr>
              <a:t>TDM works in synchronized mode. Both ends, i.e. Multiplexer and De-multiplexer are timely synchronized and both switch to next channel simultaneously.</a:t>
            </a:r>
          </a:p>
          <a:p>
            <a:pPr marL="0" indent="0">
              <a:buNone/>
            </a:pPr>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30279" y="3483897"/>
            <a:ext cx="6394784" cy="2688303"/>
          </a:xfrm>
          <a:prstGeom prst="rect">
            <a:avLst/>
          </a:prstGeom>
        </p:spPr>
      </p:pic>
    </p:spTree>
    <p:extLst>
      <p:ext uri="{BB962C8B-B14F-4D97-AF65-F5344CB8AC3E}">
        <p14:creationId xmlns:p14="http://schemas.microsoft.com/office/powerpoint/2010/main" val="2550026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36621"/>
            <a:ext cx="8596668" cy="725905"/>
          </a:xfrm>
        </p:spPr>
        <p:txBody>
          <a:bodyPr/>
          <a:lstStyle/>
          <a:p>
            <a:r>
              <a:rPr lang="en-US" dirty="0">
                <a:latin typeface="Times New Roman" panose="02020603050405020304" pitchFamily="18" charset="0"/>
                <a:cs typeface="Times New Roman" panose="02020603050405020304" pitchFamily="18" charset="0"/>
              </a:rPr>
              <a:t>Wavelength Division Multiplexing</a:t>
            </a:r>
          </a:p>
        </p:txBody>
      </p:sp>
      <p:sp>
        <p:nvSpPr>
          <p:cNvPr id="3" name="Content Placeholder 2"/>
          <p:cNvSpPr>
            <a:spLocks noGrp="1"/>
          </p:cNvSpPr>
          <p:nvPr>
            <p:ph idx="1"/>
          </p:nvPr>
        </p:nvSpPr>
        <p:spPr>
          <a:xfrm>
            <a:off x="677334" y="962527"/>
            <a:ext cx="8596668" cy="5630778"/>
          </a:xfrm>
        </p:spPr>
        <p:txBody>
          <a:bodyPr/>
          <a:lstStyle/>
          <a:p>
            <a:r>
              <a:rPr lang="en-US" dirty="0">
                <a:latin typeface="Times New Roman" panose="02020603050405020304" pitchFamily="18" charset="0"/>
                <a:cs typeface="Times New Roman" panose="02020603050405020304" pitchFamily="18" charset="0"/>
              </a:rPr>
              <a:t>Light has different wavelength (colors). In fiber optic mode, multiple optical carrier signals are multiplexed into an optical fiber by using different wavelengths. This is an analog multiplexing technique and is done conceptually in the same manner as FDM but uses light as signals.</a:t>
            </a: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Further, on each wavelength time division multiplexing can be incorporated to accommodate more data signals.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41094" y="2402054"/>
            <a:ext cx="6396790" cy="2751723"/>
          </a:xfrm>
          <a:prstGeom prst="rect">
            <a:avLst/>
          </a:prstGeom>
        </p:spPr>
      </p:pic>
    </p:spTree>
    <p:extLst>
      <p:ext uri="{BB962C8B-B14F-4D97-AF65-F5344CB8AC3E}">
        <p14:creationId xmlns:p14="http://schemas.microsoft.com/office/powerpoint/2010/main" val="20990453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8200"/>
            <a:ext cx="8596668" cy="834189"/>
          </a:xfrm>
        </p:spPr>
        <p:txBody>
          <a:bodyPr/>
          <a:lstStyle/>
          <a:p>
            <a:r>
              <a:rPr lang="en-US" dirty="0">
                <a:latin typeface="Times New Roman" panose="02020603050405020304" pitchFamily="18" charset="0"/>
                <a:cs typeface="Times New Roman" panose="02020603050405020304" pitchFamily="18" charset="0"/>
              </a:rPr>
              <a:t>Code Division Multiplexing</a:t>
            </a:r>
          </a:p>
        </p:txBody>
      </p:sp>
      <p:sp>
        <p:nvSpPr>
          <p:cNvPr id="3" name="Content Placeholder 2"/>
          <p:cNvSpPr>
            <a:spLocks noGrp="1"/>
          </p:cNvSpPr>
          <p:nvPr>
            <p:ph idx="1"/>
          </p:nvPr>
        </p:nvSpPr>
        <p:spPr>
          <a:xfrm>
            <a:off x="677334" y="2189748"/>
            <a:ext cx="8596668" cy="3453062"/>
          </a:xfrm>
        </p:spPr>
        <p:txBody>
          <a:bodyPr>
            <a:noAutofit/>
          </a:bodyPr>
          <a:lstStyle/>
          <a:p>
            <a:r>
              <a:rPr lang="en-US" sz="2400" dirty="0">
                <a:latin typeface="Times New Roman" panose="02020603050405020304" pitchFamily="18" charset="0"/>
                <a:cs typeface="Times New Roman" panose="02020603050405020304" pitchFamily="18" charset="0"/>
              </a:rPr>
              <a:t>Multiple data signals can be transmitted over a single frequency by using Code Division Multiplexing. FDM divides the frequency in smaller channels but CDM allows its users to full bandwidth and transmit signals all the time using a unique code. CDM uses orthogonal codes to spread signals.</a:t>
            </a:r>
          </a:p>
          <a:p>
            <a:r>
              <a:rPr lang="en-US" sz="2400" dirty="0">
                <a:latin typeface="Times New Roman" panose="02020603050405020304" pitchFamily="18" charset="0"/>
                <a:cs typeface="Times New Roman" panose="02020603050405020304" pitchFamily="18" charset="0"/>
              </a:rPr>
              <a:t>Each station is assigned with a unique code, called chip. Signals travel with these codes independently, inside the whole bandwidth. The receiver knows in advance the chip code signal it has to receive.</a:t>
            </a:r>
          </a:p>
        </p:txBody>
      </p:sp>
    </p:spTree>
    <p:extLst>
      <p:ext uri="{BB962C8B-B14F-4D97-AF65-F5344CB8AC3E}">
        <p14:creationId xmlns:p14="http://schemas.microsoft.com/office/powerpoint/2010/main" val="13611102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52400"/>
            <a:ext cx="8596668" cy="774032"/>
          </a:xfrm>
        </p:spPr>
        <p:txBody>
          <a:bodyPr/>
          <a:lstStyle/>
          <a:p>
            <a:r>
              <a:rPr lang="en-US" dirty="0">
                <a:latin typeface="Times New Roman" panose="02020603050405020304" pitchFamily="18" charset="0"/>
                <a:cs typeface="Times New Roman" panose="02020603050405020304" pitchFamily="18" charset="0"/>
              </a:rPr>
              <a:t>Transmission media</a:t>
            </a:r>
          </a:p>
        </p:txBody>
      </p:sp>
      <p:sp>
        <p:nvSpPr>
          <p:cNvPr id="3" name="Content Placeholder 2"/>
          <p:cNvSpPr>
            <a:spLocks noGrp="1"/>
          </p:cNvSpPr>
          <p:nvPr>
            <p:ph idx="1"/>
          </p:nvPr>
        </p:nvSpPr>
        <p:spPr>
          <a:xfrm>
            <a:off x="677334" y="926432"/>
            <a:ext cx="8596668" cy="5654841"/>
          </a:xfrm>
        </p:spPr>
        <p:txBody>
          <a:bodyPr>
            <a:normAutofit fontScale="70000" lnSpcReduction="20000"/>
          </a:bodyPr>
          <a:lstStyle/>
          <a:p>
            <a:pPr marL="0" indent="0">
              <a:buNone/>
            </a:pPr>
            <a:r>
              <a:rPr lang="en-US" sz="2600" dirty="0">
                <a:latin typeface="Times New Roman" panose="02020603050405020304" pitchFamily="18" charset="0"/>
                <a:cs typeface="Times New Roman" panose="02020603050405020304" pitchFamily="18" charset="0"/>
              </a:rPr>
              <a:t>What is Transmission media?</a:t>
            </a:r>
          </a:p>
          <a:p>
            <a:pPr marL="0" indent="0">
              <a:buNone/>
            </a:pPr>
            <a:endParaRPr lang="en-US" sz="2400" dirty="0"/>
          </a:p>
          <a:p>
            <a:r>
              <a:rPr lang="en-US" sz="2200" dirty="0">
                <a:latin typeface="Times New Roman" panose="02020603050405020304" pitchFamily="18" charset="0"/>
                <a:cs typeface="Times New Roman" panose="02020603050405020304" pitchFamily="18" charset="0"/>
              </a:rPr>
              <a:t>Transmission media is a communication channel that carries the information from the sender to the receiver. Data is transmitted through the electromagnetic signals.</a:t>
            </a:r>
          </a:p>
          <a:p>
            <a:r>
              <a:rPr lang="en-US" sz="2200" dirty="0">
                <a:latin typeface="Times New Roman" panose="02020603050405020304" pitchFamily="18" charset="0"/>
                <a:cs typeface="Times New Roman" panose="02020603050405020304" pitchFamily="18" charset="0"/>
              </a:rPr>
              <a:t>The main functionality of the transmission media is to carry the information in the form of bits through </a:t>
            </a:r>
            <a:r>
              <a:rPr lang="en-US" sz="2200" b="1" dirty="0">
                <a:latin typeface="Times New Roman" panose="02020603050405020304" pitchFamily="18" charset="0"/>
                <a:cs typeface="Times New Roman" panose="02020603050405020304" pitchFamily="18" charset="0"/>
              </a:rPr>
              <a:t>LAN</a:t>
            </a:r>
            <a:r>
              <a:rPr lang="en-US" sz="2200" dirty="0">
                <a:latin typeface="Times New Roman" panose="02020603050405020304" pitchFamily="18" charset="0"/>
                <a:cs typeface="Times New Roman" panose="02020603050405020304" pitchFamily="18" charset="0"/>
              </a:rPr>
              <a:t>(Local Area Network).</a:t>
            </a:r>
          </a:p>
          <a:p>
            <a:r>
              <a:rPr lang="en-US" sz="2200" dirty="0">
                <a:latin typeface="Times New Roman" panose="02020603050405020304" pitchFamily="18" charset="0"/>
                <a:cs typeface="Times New Roman" panose="02020603050405020304" pitchFamily="18" charset="0"/>
              </a:rPr>
              <a:t>It is a physical path between transmitter and receiver in data communication.</a:t>
            </a:r>
          </a:p>
          <a:p>
            <a:r>
              <a:rPr lang="en-US" sz="2200" dirty="0">
                <a:latin typeface="Times New Roman" panose="02020603050405020304" pitchFamily="18" charset="0"/>
                <a:cs typeface="Times New Roman" panose="02020603050405020304" pitchFamily="18" charset="0"/>
              </a:rPr>
              <a:t>In a copper-based network, the bits in the form of electrical signals.</a:t>
            </a:r>
          </a:p>
          <a:p>
            <a:r>
              <a:rPr lang="en-US" sz="2200" dirty="0">
                <a:latin typeface="Times New Roman" panose="02020603050405020304" pitchFamily="18" charset="0"/>
                <a:cs typeface="Times New Roman" panose="02020603050405020304" pitchFamily="18" charset="0"/>
              </a:rPr>
              <a:t>In a </a:t>
            </a:r>
            <a:r>
              <a:rPr lang="en-US" sz="2200" dirty="0" err="1">
                <a:latin typeface="Times New Roman" panose="02020603050405020304" pitchFamily="18" charset="0"/>
                <a:cs typeface="Times New Roman" panose="02020603050405020304" pitchFamily="18" charset="0"/>
              </a:rPr>
              <a:t>fibre</a:t>
            </a:r>
            <a:r>
              <a:rPr lang="en-US" sz="2200" dirty="0">
                <a:latin typeface="Times New Roman" panose="02020603050405020304" pitchFamily="18" charset="0"/>
                <a:cs typeface="Times New Roman" panose="02020603050405020304" pitchFamily="18" charset="0"/>
              </a:rPr>
              <a:t> based network, the bits in the form of light pulses.</a:t>
            </a:r>
          </a:p>
          <a:p>
            <a:r>
              <a:rPr lang="en-US" sz="2200" dirty="0">
                <a:latin typeface="Times New Roman" panose="02020603050405020304" pitchFamily="18" charset="0"/>
                <a:cs typeface="Times New Roman" panose="02020603050405020304" pitchFamily="18" charset="0"/>
              </a:rPr>
              <a:t>In </a:t>
            </a:r>
            <a:r>
              <a:rPr lang="en-US" sz="2200" b="1" dirty="0">
                <a:latin typeface="Times New Roman" panose="02020603050405020304" pitchFamily="18" charset="0"/>
                <a:cs typeface="Times New Roman" panose="02020603050405020304" pitchFamily="18" charset="0"/>
              </a:rPr>
              <a:t>OSI</a:t>
            </a:r>
            <a:r>
              <a:rPr lang="en-US" sz="2200" dirty="0">
                <a:latin typeface="Times New Roman" panose="02020603050405020304" pitchFamily="18" charset="0"/>
                <a:cs typeface="Times New Roman" panose="02020603050405020304" pitchFamily="18" charset="0"/>
              </a:rPr>
              <a:t>(Open System Interconnection) phase, transmission media supports the Layer 1. Therefore, it is considered to be as a Layer 1 component.</a:t>
            </a:r>
          </a:p>
          <a:p>
            <a:r>
              <a:rPr lang="en-US" sz="2200" dirty="0">
                <a:latin typeface="Times New Roman" panose="02020603050405020304" pitchFamily="18" charset="0"/>
                <a:cs typeface="Times New Roman" panose="02020603050405020304" pitchFamily="18" charset="0"/>
              </a:rPr>
              <a:t>The electrical signals can be sent through the copper wire, </a:t>
            </a:r>
            <a:r>
              <a:rPr lang="en-US" sz="2200" dirty="0" err="1">
                <a:latin typeface="Times New Roman" panose="02020603050405020304" pitchFamily="18" charset="0"/>
                <a:cs typeface="Times New Roman" panose="02020603050405020304" pitchFamily="18" charset="0"/>
              </a:rPr>
              <a:t>fibre</a:t>
            </a:r>
            <a:r>
              <a:rPr lang="en-US" sz="2200" dirty="0">
                <a:latin typeface="Times New Roman" panose="02020603050405020304" pitchFamily="18" charset="0"/>
                <a:cs typeface="Times New Roman" panose="02020603050405020304" pitchFamily="18" charset="0"/>
              </a:rPr>
              <a:t> optics, atmosphere, water, and vacuum.</a:t>
            </a:r>
          </a:p>
          <a:p>
            <a:r>
              <a:rPr lang="en-US" sz="2200" dirty="0">
                <a:latin typeface="Times New Roman" panose="02020603050405020304" pitchFamily="18" charset="0"/>
                <a:cs typeface="Times New Roman" panose="02020603050405020304" pitchFamily="18" charset="0"/>
              </a:rPr>
              <a:t>The characteristics and quality of data transmission are determined by the characteristics of medium and signal.</a:t>
            </a:r>
          </a:p>
          <a:p>
            <a:r>
              <a:rPr lang="en-US" sz="2200" dirty="0">
                <a:latin typeface="Times New Roman" panose="02020603050405020304" pitchFamily="18" charset="0"/>
                <a:cs typeface="Times New Roman" panose="02020603050405020304" pitchFamily="18" charset="0"/>
              </a:rPr>
              <a:t>Transmission media is of two types are wired media and wireless media. In wired media, medium characteristics are more important whereas, in wireless media, signal characteristics are more important.</a:t>
            </a:r>
          </a:p>
          <a:p>
            <a:r>
              <a:rPr lang="en-US" sz="2200" dirty="0">
                <a:latin typeface="Times New Roman" panose="02020603050405020304" pitchFamily="18" charset="0"/>
                <a:cs typeface="Times New Roman" panose="02020603050405020304" pitchFamily="18" charset="0"/>
              </a:rPr>
              <a:t>Different transmission media have different properties such as bandwidth, delay, cost and ease of installation and maintenance.</a:t>
            </a:r>
          </a:p>
          <a:p>
            <a:r>
              <a:rPr lang="en-US" sz="2200" dirty="0">
                <a:latin typeface="Times New Roman" panose="02020603050405020304" pitchFamily="18" charset="0"/>
                <a:cs typeface="Times New Roman" panose="02020603050405020304" pitchFamily="18" charset="0"/>
              </a:rPr>
              <a:t>The transmission media is available in the lowest layer of the OSI reference model, i.e., </a:t>
            </a:r>
            <a:r>
              <a:rPr lang="en-US" sz="2200" b="1" dirty="0">
                <a:latin typeface="Times New Roman" panose="02020603050405020304" pitchFamily="18" charset="0"/>
                <a:cs typeface="Times New Roman" panose="02020603050405020304" pitchFamily="18" charset="0"/>
              </a:rPr>
              <a:t>Physical layer</a:t>
            </a:r>
            <a:r>
              <a:rPr lang="en-US" sz="2200" dirty="0">
                <a:latin typeface="Times New Roman" panose="02020603050405020304" pitchFamily="18" charset="0"/>
                <a:cs typeface="Times New Roman" panose="02020603050405020304" pitchFamily="18" charset="0"/>
              </a:rPr>
              <a:t>.</a:t>
            </a:r>
          </a:p>
          <a:p>
            <a:pPr marL="0" indent="0">
              <a:buNone/>
            </a:pPr>
            <a:endParaRPr lang="en-US" sz="2400" dirty="0"/>
          </a:p>
        </p:txBody>
      </p:sp>
    </p:spTree>
    <p:extLst>
      <p:ext uri="{BB962C8B-B14F-4D97-AF65-F5344CB8AC3E}">
        <p14:creationId xmlns:p14="http://schemas.microsoft.com/office/powerpoint/2010/main" val="22881682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9050" y="842211"/>
            <a:ext cx="8596668" cy="4957010"/>
          </a:xfrm>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Some factors need to be considered for designing the transmission media:</a:t>
            </a:r>
          </a:p>
          <a:p>
            <a:r>
              <a:rPr lang="en-US" sz="2400" b="1" dirty="0">
                <a:latin typeface="Times New Roman" panose="02020603050405020304" pitchFamily="18" charset="0"/>
                <a:cs typeface="Times New Roman" panose="02020603050405020304" pitchFamily="18" charset="0"/>
              </a:rPr>
              <a:t>Bandwidth:</a:t>
            </a:r>
            <a:r>
              <a:rPr lang="en-US" sz="2400" dirty="0">
                <a:latin typeface="Times New Roman" panose="02020603050405020304" pitchFamily="18" charset="0"/>
                <a:cs typeface="Times New Roman" panose="02020603050405020304" pitchFamily="18" charset="0"/>
              </a:rPr>
              <a:t> All the factors are remaining constant, the greater the bandwidth of a medium, the higher the data transmission rate of a signal.</a:t>
            </a:r>
          </a:p>
          <a:p>
            <a:r>
              <a:rPr lang="en-US" sz="2400" b="1" dirty="0">
                <a:latin typeface="Times New Roman" panose="02020603050405020304" pitchFamily="18" charset="0"/>
                <a:cs typeface="Times New Roman" panose="02020603050405020304" pitchFamily="18" charset="0"/>
              </a:rPr>
              <a:t>Transmission impairment:</a:t>
            </a:r>
            <a:r>
              <a:rPr lang="en-US" sz="2400" dirty="0">
                <a:latin typeface="Times New Roman" panose="02020603050405020304" pitchFamily="18" charset="0"/>
                <a:cs typeface="Times New Roman" panose="02020603050405020304" pitchFamily="18" charset="0"/>
              </a:rPr>
              <a:t> When the received signal is not identical to the transmitted one due to the transmission impairment. The quality of the signals will get destroyed due to transmission impairment.</a:t>
            </a:r>
          </a:p>
          <a:p>
            <a:r>
              <a:rPr lang="en-US" sz="2400" b="1" dirty="0">
                <a:latin typeface="Times New Roman" panose="02020603050405020304" pitchFamily="18" charset="0"/>
                <a:cs typeface="Times New Roman" panose="02020603050405020304" pitchFamily="18" charset="0"/>
              </a:rPr>
              <a:t>Interference:</a:t>
            </a:r>
            <a:r>
              <a:rPr lang="en-US" sz="2400" dirty="0">
                <a:latin typeface="Times New Roman" panose="02020603050405020304" pitchFamily="18" charset="0"/>
                <a:cs typeface="Times New Roman" panose="02020603050405020304" pitchFamily="18" charset="0"/>
              </a:rPr>
              <a:t> An interference is defined as the process of disrupting a signal when it travels over a communication medium on the addition of some unwanted signal.</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566425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17095"/>
            <a:ext cx="8596668" cy="930442"/>
          </a:xfrm>
        </p:spPr>
        <p:txBody>
          <a:bodyPr/>
          <a:lstStyle/>
          <a:p>
            <a:r>
              <a:rPr lang="en-US" dirty="0">
                <a:latin typeface="Times New Roman" panose="02020603050405020304" pitchFamily="18" charset="0"/>
                <a:cs typeface="Times New Roman" panose="02020603050405020304" pitchFamily="18" charset="0"/>
              </a:rPr>
              <a:t>Causes Of Transmission Impairment:</a:t>
            </a:r>
          </a:p>
        </p:txBody>
      </p:sp>
      <p:sp>
        <p:nvSpPr>
          <p:cNvPr id="3" name="Content Placeholder 2"/>
          <p:cNvSpPr>
            <a:spLocks noGrp="1"/>
          </p:cNvSpPr>
          <p:nvPr>
            <p:ph idx="1"/>
          </p:nvPr>
        </p:nvSpPr>
        <p:spPr>
          <a:xfrm>
            <a:off x="677334" y="1347537"/>
            <a:ext cx="8596668" cy="5293895"/>
          </a:xfrm>
        </p:spPr>
        <p:txBody>
          <a:bodyPr/>
          <a:lstStyle/>
          <a:p>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Attenuation:</a:t>
            </a:r>
            <a:r>
              <a:rPr lang="en-US" dirty="0">
                <a:latin typeface="Times New Roman" panose="02020603050405020304" pitchFamily="18" charset="0"/>
                <a:cs typeface="Times New Roman" panose="02020603050405020304" pitchFamily="18" charset="0"/>
              </a:rPr>
              <a:t> Attenuation means the loss of energy, i.e., the strength of the signal decreases with increasing the distance which causes the loss of energy.</a:t>
            </a:r>
          </a:p>
          <a:p>
            <a:r>
              <a:rPr lang="en-US" b="1" dirty="0">
                <a:latin typeface="Times New Roman" panose="02020603050405020304" pitchFamily="18" charset="0"/>
                <a:cs typeface="Times New Roman" panose="02020603050405020304" pitchFamily="18" charset="0"/>
              </a:rPr>
              <a:t>Distortion:</a:t>
            </a:r>
            <a:r>
              <a:rPr lang="en-US" dirty="0">
                <a:latin typeface="Times New Roman" panose="02020603050405020304" pitchFamily="18" charset="0"/>
                <a:cs typeface="Times New Roman" panose="02020603050405020304" pitchFamily="18" charset="0"/>
              </a:rPr>
              <a:t> Distortion occurs when there is a change in the shape of the signal. This type of distortion is examined from different signals having different frequencies. Each frequency component has its own propagation speed, so they reach at a different time which leads to the delay distortion.</a:t>
            </a:r>
          </a:p>
          <a:p>
            <a:r>
              <a:rPr lang="en-US" b="1" dirty="0">
                <a:latin typeface="Times New Roman" panose="02020603050405020304" pitchFamily="18" charset="0"/>
                <a:cs typeface="Times New Roman" panose="02020603050405020304" pitchFamily="18" charset="0"/>
              </a:rPr>
              <a:t>Noise:</a:t>
            </a:r>
            <a:r>
              <a:rPr lang="en-US" dirty="0">
                <a:latin typeface="Times New Roman" panose="02020603050405020304" pitchFamily="18" charset="0"/>
                <a:cs typeface="Times New Roman" panose="02020603050405020304" pitchFamily="18" charset="0"/>
              </a:rPr>
              <a:t> When data is travelled over a transmission medium, some unwanted signal is added to it which creates the noise.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68360" y="1467261"/>
            <a:ext cx="5675440" cy="1660949"/>
          </a:xfrm>
          <a:prstGeom prst="rect">
            <a:avLst/>
          </a:prstGeom>
        </p:spPr>
      </p:pic>
    </p:spTree>
    <p:extLst>
      <p:ext uri="{BB962C8B-B14F-4D97-AF65-F5344CB8AC3E}">
        <p14:creationId xmlns:p14="http://schemas.microsoft.com/office/powerpoint/2010/main" val="213575660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18411"/>
          </a:xfrm>
        </p:spPr>
        <p:txBody>
          <a:bodyPr/>
          <a:lstStyle/>
          <a:p>
            <a:r>
              <a:rPr lang="en-US" dirty="0">
                <a:latin typeface="Times New Roman" panose="02020603050405020304" pitchFamily="18" charset="0"/>
                <a:cs typeface="Times New Roman" panose="02020603050405020304" pitchFamily="18" charset="0"/>
              </a:rPr>
              <a:t>Classification Of Transmission Media:</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87379" y="1678004"/>
            <a:ext cx="7471610" cy="4397943"/>
          </a:xfrm>
        </p:spPr>
      </p:pic>
    </p:spTree>
    <p:extLst>
      <p:ext uri="{BB962C8B-B14F-4D97-AF65-F5344CB8AC3E}">
        <p14:creationId xmlns:p14="http://schemas.microsoft.com/office/powerpoint/2010/main" val="25386778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46221"/>
          </a:xfrm>
        </p:spPr>
        <p:txBody>
          <a:bodyPr/>
          <a:lstStyle/>
          <a:p>
            <a:r>
              <a:rPr lang="en-US" dirty="0">
                <a:latin typeface="Times New Roman" panose="02020603050405020304" pitchFamily="18" charset="0"/>
                <a:cs typeface="Times New Roman" panose="02020603050405020304" pitchFamily="18" charset="0"/>
              </a:rPr>
              <a:t>Guided Media</a:t>
            </a:r>
          </a:p>
        </p:txBody>
      </p:sp>
      <p:sp>
        <p:nvSpPr>
          <p:cNvPr id="3" name="Content Placeholder 2"/>
          <p:cNvSpPr>
            <a:spLocks noGrp="1"/>
          </p:cNvSpPr>
          <p:nvPr>
            <p:ph idx="1"/>
          </p:nvPr>
        </p:nvSpPr>
        <p:spPr/>
        <p:txBody>
          <a:bodyPr>
            <a:normAutofit/>
          </a:bodyPr>
          <a:lstStyle/>
          <a:p>
            <a:r>
              <a:rPr lang="en-US" sz="2800" dirty="0">
                <a:latin typeface="Times New Roman" panose="02020603050405020304" pitchFamily="18" charset="0"/>
                <a:cs typeface="Times New Roman" panose="02020603050405020304" pitchFamily="18" charset="0"/>
              </a:rPr>
              <a:t>It is defined as the physical medium through which the signals are transmitted. It is also known as Bounded media.</a:t>
            </a:r>
          </a:p>
          <a:p>
            <a:pPr marL="0" indent="0">
              <a:buNone/>
            </a:pPr>
            <a:r>
              <a:rPr lang="en-US" sz="2800" dirty="0">
                <a:latin typeface="Times New Roman" panose="02020603050405020304" pitchFamily="18" charset="0"/>
                <a:cs typeface="Times New Roman" panose="02020603050405020304" pitchFamily="18" charset="0"/>
              </a:rPr>
              <a:t>Types Of Guided media:</a:t>
            </a:r>
          </a:p>
          <a:p>
            <a:r>
              <a:rPr lang="en-US" sz="2800" dirty="0">
                <a:latin typeface="Times New Roman" panose="02020603050405020304" pitchFamily="18" charset="0"/>
                <a:cs typeface="Times New Roman" panose="02020603050405020304" pitchFamily="18" charset="0"/>
              </a:rPr>
              <a:t>Twisted pair:</a:t>
            </a:r>
          </a:p>
          <a:p>
            <a:r>
              <a:rPr lang="en-US" sz="2800" dirty="0">
                <a:latin typeface="Times New Roman" panose="02020603050405020304" pitchFamily="18" charset="0"/>
                <a:cs typeface="Times New Roman" panose="02020603050405020304" pitchFamily="18" charset="0"/>
              </a:rPr>
              <a:t>Coaxial Cable</a:t>
            </a:r>
          </a:p>
          <a:p>
            <a:r>
              <a:rPr lang="en-US" sz="2800" dirty="0" err="1">
                <a:latin typeface="Times New Roman" panose="02020603050405020304" pitchFamily="18" charset="0"/>
                <a:cs typeface="Times New Roman" panose="02020603050405020304" pitchFamily="18" charset="0"/>
              </a:rPr>
              <a:t>Fibre</a:t>
            </a:r>
            <a:r>
              <a:rPr lang="en-US" sz="2800" dirty="0">
                <a:latin typeface="Times New Roman" panose="02020603050405020304" pitchFamily="18" charset="0"/>
                <a:cs typeface="Times New Roman" panose="02020603050405020304" pitchFamily="18" charset="0"/>
              </a:rPr>
              <a:t> Optic</a:t>
            </a:r>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0268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10126"/>
          </a:xfrm>
        </p:spPr>
        <p:txBody>
          <a:bodyPr/>
          <a:lstStyle/>
          <a:p>
            <a:r>
              <a:rPr lang="en-US" dirty="0">
                <a:latin typeface="Times New Roman" panose="02020603050405020304" pitchFamily="18" charset="0"/>
                <a:cs typeface="Times New Roman" panose="02020603050405020304" pitchFamily="18" charset="0"/>
              </a:rPr>
              <a:t>Data Communication</a:t>
            </a:r>
          </a:p>
        </p:txBody>
      </p:sp>
      <p:sp>
        <p:nvSpPr>
          <p:cNvPr id="3" name="Content Placeholder 2"/>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Data communications refers to the transmission of this digital data between two or more computers and a computer network or data network is a telecommunications network that allows computers to exchange data. The physical connection between networked computing devices is established using either cable media or wireless media. The best-known computer network is the Internet.</a:t>
            </a:r>
          </a:p>
          <a:p>
            <a:r>
              <a:rPr lang="en-US" sz="2400" dirty="0">
                <a:latin typeface="Times New Roman" panose="02020603050405020304" pitchFamily="18" charset="0"/>
                <a:cs typeface="Times New Roman" panose="02020603050405020304" pitchFamily="18" charset="0"/>
              </a:rPr>
              <a:t>The basics of Data Communication and Computer Network (DCN) and will also take you through various advance concepts related to Data Communication and Computer Network.</a:t>
            </a:r>
          </a:p>
        </p:txBody>
      </p:sp>
    </p:spTree>
    <p:extLst>
      <p:ext uri="{BB962C8B-B14F-4D97-AF65-F5344CB8AC3E}">
        <p14:creationId xmlns:p14="http://schemas.microsoft.com/office/powerpoint/2010/main" val="166179567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70284"/>
          </a:xfrm>
        </p:spPr>
        <p:txBody>
          <a:bodyPr/>
          <a:lstStyle/>
          <a:p>
            <a:r>
              <a:rPr lang="en-US" dirty="0">
                <a:latin typeface="Times New Roman" panose="02020603050405020304" pitchFamily="18" charset="0"/>
                <a:cs typeface="Times New Roman" panose="02020603050405020304" pitchFamily="18" charset="0"/>
              </a:rPr>
              <a:t>Twisted pair:</a:t>
            </a:r>
          </a:p>
        </p:txBody>
      </p:sp>
      <p:sp>
        <p:nvSpPr>
          <p:cNvPr id="3" name="Content Placeholder 2"/>
          <p:cNvSpPr>
            <a:spLocks noGrp="1"/>
          </p:cNvSpPr>
          <p:nvPr>
            <p:ph idx="1"/>
          </p:nvPr>
        </p:nvSpPr>
        <p:spPr>
          <a:xfrm>
            <a:off x="677334" y="1347537"/>
            <a:ext cx="8596668" cy="5293895"/>
          </a:xfrm>
        </p:spPr>
        <p:txBody>
          <a:bodyPr>
            <a:normAutofit/>
          </a:bodyPr>
          <a:lstStyle/>
          <a:p>
            <a:r>
              <a:rPr lang="en-US" sz="2000" dirty="0">
                <a:latin typeface="Times New Roman" panose="02020603050405020304" pitchFamily="18" charset="0"/>
                <a:cs typeface="Times New Roman" panose="02020603050405020304" pitchFamily="18" charset="0"/>
              </a:rPr>
              <a:t>Twisted pair is a physical media made up of a pair of cables twisted with each other. A twisted pair cable is cheap as compared to other transmission media. Installation of the twisted pair cable is easy, and it is a lightweight cable. The frequency range for twisted pair cable is from 0 to 3.5KHz.</a:t>
            </a:r>
          </a:p>
          <a:p>
            <a:r>
              <a:rPr lang="en-US" sz="2000" dirty="0">
                <a:latin typeface="Times New Roman" panose="02020603050405020304" pitchFamily="18" charset="0"/>
                <a:cs typeface="Times New Roman" panose="02020603050405020304" pitchFamily="18" charset="0"/>
              </a:rPr>
              <a:t>A twisted pair consists of two insulated copper wires arranged in a regular spiral pattern.</a:t>
            </a:r>
          </a:p>
          <a:p>
            <a:r>
              <a:rPr lang="en-US" sz="2000" dirty="0">
                <a:latin typeface="Times New Roman" panose="02020603050405020304" pitchFamily="18" charset="0"/>
                <a:cs typeface="Times New Roman" panose="02020603050405020304" pitchFamily="18" charset="0"/>
              </a:rPr>
              <a:t>The degree of reduction in noise interference is determined by the number of turns per foot. Increasing the number of turns per foot decreases noise interference.</a:t>
            </a:r>
          </a:p>
          <a:p>
            <a:endParaRPr lang="en-US" sz="20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4004" y="4552110"/>
            <a:ext cx="7363327" cy="1717852"/>
          </a:xfrm>
          <a:prstGeom prst="rect">
            <a:avLst/>
          </a:prstGeom>
        </p:spPr>
      </p:pic>
    </p:spTree>
    <p:extLst>
      <p:ext uri="{BB962C8B-B14F-4D97-AF65-F5344CB8AC3E}">
        <p14:creationId xmlns:p14="http://schemas.microsoft.com/office/powerpoint/2010/main" val="36588080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2955" y="307725"/>
            <a:ext cx="8596668" cy="6165264"/>
          </a:xfrm>
        </p:spPr>
        <p:txBody>
          <a:bodyPr>
            <a:normAutofit/>
          </a:bodyPr>
          <a:lstStyle/>
          <a:p>
            <a:pPr marL="0" indent="0">
              <a:buNone/>
            </a:pPr>
            <a:r>
              <a:rPr lang="en-US" b="1" dirty="0">
                <a:latin typeface="Times New Roman" panose="02020603050405020304" pitchFamily="18" charset="0"/>
                <a:cs typeface="Times New Roman" panose="02020603050405020304" pitchFamily="18" charset="0"/>
              </a:rPr>
              <a:t>Types of Twisted pair:</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b="1" dirty="0">
                <a:latin typeface="Times New Roman" panose="02020603050405020304" pitchFamily="18" charset="0"/>
                <a:cs typeface="Times New Roman" panose="02020603050405020304" pitchFamily="18" charset="0"/>
              </a:rPr>
              <a:t>Unshielded Twisted Pair:</a:t>
            </a:r>
          </a:p>
          <a:p>
            <a:r>
              <a:rPr lang="en-US" dirty="0">
                <a:latin typeface="Times New Roman" panose="02020603050405020304" pitchFamily="18" charset="0"/>
                <a:cs typeface="Times New Roman" panose="02020603050405020304" pitchFamily="18" charset="0"/>
              </a:rPr>
              <a:t>An unshielded twisted pair is widely used in telecommunication. Following are the categories of the unshielded twisted pair cable:</a:t>
            </a:r>
          </a:p>
          <a:p>
            <a:r>
              <a:rPr lang="en-US" dirty="0">
                <a:latin typeface="Times New Roman" panose="02020603050405020304" pitchFamily="18" charset="0"/>
                <a:cs typeface="Times New Roman" panose="02020603050405020304" pitchFamily="18" charset="0"/>
              </a:rPr>
              <a:t>Category 1: Category 1 is used for telephone lines that have low-speed data.</a:t>
            </a:r>
          </a:p>
          <a:p>
            <a:r>
              <a:rPr lang="en-US" dirty="0">
                <a:latin typeface="Times New Roman" panose="02020603050405020304" pitchFamily="18" charset="0"/>
                <a:cs typeface="Times New Roman" panose="02020603050405020304" pitchFamily="18" charset="0"/>
              </a:rPr>
              <a:t>Category 2: It can support up to 4Mbps.</a:t>
            </a:r>
          </a:p>
          <a:p>
            <a:r>
              <a:rPr lang="en-US" dirty="0">
                <a:latin typeface="Times New Roman" panose="02020603050405020304" pitchFamily="18" charset="0"/>
                <a:cs typeface="Times New Roman" panose="02020603050405020304" pitchFamily="18" charset="0"/>
              </a:rPr>
              <a:t>Category 3: It can support up to 16Mbps.</a:t>
            </a:r>
          </a:p>
          <a:p>
            <a:r>
              <a:rPr lang="en-US" dirty="0">
                <a:latin typeface="Times New Roman" panose="02020603050405020304" pitchFamily="18" charset="0"/>
                <a:cs typeface="Times New Roman" panose="02020603050405020304" pitchFamily="18" charset="0"/>
              </a:rPr>
              <a:t>Category 4: It can support up to 20Mbps. Therefore, it can be used for long-distance communication.</a:t>
            </a:r>
          </a:p>
          <a:p>
            <a:r>
              <a:rPr lang="en-US" dirty="0">
                <a:latin typeface="Times New Roman" panose="02020603050405020304" pitchFamily="18" charset="0"/>
                <a:cs typeface="Times New Roman" panose="02020603050405020304" pitchFamily="18" charset="0"/>
              </a:rPr>
              <a:t>Category 5: It can support up to 200Mbps.</a:t>
            </a:r>
          </a:p>
          <a:p>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6926" y="757989"/>
            <a:ext cx="5317957" cy="2033337"/>
          </a:xfrm>
          <a:prstGeom prst="rect">
            <a:avLst/>
          </a:prstGeom>
        </p:spPr>
      </p:pic>
    </p:spTree>
    <p:extLst>
      <p:ext uri="{BB962C8B-B14F-4D97-AF65-F5344CB8AC3E}">
        <p14:creationId xmlns:p14="http://schemas.microsoft.com/office/powerpoint/2010/main" val="54154742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8892" y="259600"/>
            <a:ext cx="8596668" cy="6393863"/>
          </a:xfrm>
        </p:spPr>
        <p:txBody>
          <a:bodyPr>
            <a:normAutofit fontScale="92500" lnSpcReduction="10000"/>
          </a:bodyPr>
          <a:lstStyle/>
          <a:p>
            <a:pPr marL="0" indent="0">
              <a:buNone/>
            </a:pPr>
            <a:r>
              <a:rPr lang="en-US" b="1" dirty="0">
                <a:latin typeface="Times New Roman" panose="02020603050405020304" pitchFamily="18" charset="0"/>
                <a:cs typeface="Times New Roman" panose="02020603050405020304" pitchFamily="18" charset="0"/>
              </a:rPr>
              <a:t>Advantages Of Unshielded Twisted Pair:</a:t>
            </a:r>
          </a:p>
          <a:p>
            <a:r>
              <a:rPr lang="en-US" dirty="0">
                <a:latin typeface="Times New Roman" panose="02020603050405020304" pitchFamily="18" charset="0"/>
                <a:cs typeface="Times New Roman" panose="02020603050405020304" pitchFamily="18" charset="0"/>
              </a:rPr>
              <a:t>It is cheap.</a:t>
            </a:r>
          </a:p>
          <a:p>
            <a:r>
              <a:rPr lang="en-US" dirty="0">
                <a:latin typeface="Times New Roman" panose="02020603050405020304" pitchFamily="18" charset="0"/>
                <a:cs typeface="Times New Roman" panose="02020603050405020304" pitchFamily="18" charset="0"/>
              </a:rPr>
              <a:t>Installation of the unshielded twisted pair is easy.</a:t>
            </a:r>
          </a:p>
          <a:p>
            <a:r>
              <a:rPr lang="en-US" dirty="0">
                <a:latin typeface="Times New Roman" panose="02020603050405020304" pitchFamily="18" charset="0"/>
                <a:cs typeface="Times New Roman" panose="02020603050405020304" pitchFamily="18" charset="0"/>
              </a:rPr>
              <a:t>It can be used for high-speed LAN.</a:t>
            </a:r>
          </a:p>
          <a:p>
            <a:pPr marL="0" indent="0">
              <a:buNone/>
            </a:pPr>
            <a:r>
              <a:rPr lang="en-US" b="1" dirty="0">
                <a:latin typeface="Times New Roman" panose="02020603050405020304" pitchFamily="18" charset="0"/>
                <a:cs typeface="Times New Roman" panose="02020603050405020304" pitchFamily="18" charset="0"/>
              </a:rPr>
              <a:t>Disadvantage:</a:t>
            </a:r>
          </a:p>
          <a:p>
            <a:r>
              <a:rPr lang="en-US" dirty="0">
                <a:latin typeface="Times New Roman" panose="02020603050405020304" pitchFamily="18" charset="0"/>
                <a:cs typeface="Times New Roman" panose="02020603050405020304" pitchFamily="18" charset="0"/>
              </a:rPr>
              <a:t>This cable can only be used for shorter distances because of attenuation.</a:t>
            </a:r>
          </a:p>
          <a:p>
            <a:pPr marL="0" indent="0">
              <a:buNone/>
            </a:pPr>
            <a:r>
              <a:rPr lang="en-US" b="1" dirty="0">
                <a:latin typeface="Times New Roman" panose="02020603050405020304" pitchFamily="18" charset="0"/>
                <a:cs typeface="Times New Roman" panose="02020603050405020304" pitchFamily="18" charset="0"/>
              </a:rPr>
              <a:t>Shielded Twisted Pair</a:t>
            </a:r>
          </a:p>
          <a:p>
            <a:r>
              <a:rPr lang="en-US" dirty="0">
                <a:latin typeface="Times New Roman" panose="02020603050405020304" pitchFamily="18" charset="0"/>
                <a:cs typeface="Times New Roman" panose="02020603050405020304" pitchFamily="18" charset="0"/>
              </a:rPr>
              <a:t>A shielded twisted pair is a cable that contains the mesh surrounding the wire that allows the higher transmission rate.</a:t>
            </a:r>
          </a:p>
          <a:p>
            <a:pPr marL="0" indent="0">
              <a:buNone/>
            </a:pPr>
            <a:r>
              <a:rPr lang="en-US" b="1" dirty="0">
                <a:latin typeface="Times New Roman" panose="02020603050405020304" pitchFamily="18" charset="0"/>
                <a:cs typeface="Times New Roman" panose="02020603050405020304" pitchFamily="18" charset="0"/>
              </a:rPr>
              <a:t>Characteristics Of Shielded Twisted Pair:</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 cost of the shielded twisted pair cable is not very high and not very low.</a:t>
            </a:r>
          </a:p>
          <a:p>
            <a:r>
              <a:rPr lang="en-US" dirty="0">
                <a:latin typeface="Times New Roman" panose="02020603050405020304" pitchFamily="18" charset="0"/>
                <a:cs typeface="Times New Roman" panose="02020603050405020304" pitchFamily="18" charset="0"/>
              </a:rPr>
              <a:t>An installation of STP is easy.</a:t>
            </a:r>
          </a:p>
          <a:p>
            <a:r>
              <a:rPr lang="en-US" dirty="0">
                <a:latin typeface="Times New Roman" panose="02020603050405020304" pitchFamily="18" charset="0"/>
                <a:cs typeface="Times New Roman" panose="02020603050405020304" pitchFamily="18" charset="0"/>
              </a:rPr>
              <a:t>It has higher capacity as compared to unshielded twisted pair cable.</a:t>
            </a:r>
          </a:p>
          <a:p>
            <a:r>
              <a:rPr lang="en-US" dirty="0">
                <a:latin typeface="Times New Roman" panose="02020603050405020304" pitchFamily="18" charset="0"/>
                <a:cs typeface="Times New Roman" panose="02020603050405020304" pitchFamily="18" charset="0"/>
              </a:rPr>
              <a:t>It has a higher attenuation.</a:t>
            </a:r>
          </a:p>
          <a:p>
            <a:r>
              <a:rPr lang="en-US" dirty="0">
                <a:latin typeface="Times New Roman" panose="02020603050405020304" pitchFamily="18" charset="0"/>
                <a:cs typeface="Times New Roman" panose="02020603050405020304" pitchFamily="18" charset="0"/>
              </a:rPr>
              <a:t>It is shielded that provides the higher data transmission rate.</a:t>
            </a:r>
          </a:p>
          <a:p>
            <a:pPr marL="0" indent="0">
              <a:buNone/>
            </a:pPr>
            <a:r>
              <a:rPr lang="en-US" b="1" dirty="0">
                <a:latin typeface="Times New Roman" panose="02020603050405020304" pitchFamily="18" charset="0"/>
                <a:cs typeface="Times New Roman" panose="02020603050405020304" pitchFamily="18" charset="0"/>
              </a:rPr>
              <a:t>Disadvantages</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It is more expensive as compared to UTP and coaxial cable.</a:t>
            </a:r>
          </a:p>
          <a:p>
            <a:r>
              <a:rPr lang="en-US" dirty="0">
                <a:latin typeface="Times New Roman" panose="02020603050405020304" pitchFamily="18" charset="0"/>
                <a:cs typeface="Times New Roman" panose="02020603050405020304" pitchFamily="18" charset="0"/>
              </a:rPr>
              <a:t>It has a higher attenuation rate.</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805195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24589"/>
            <a:ext cx="8596668" cy="786063"/>
          </a:xfrm>
        </p:spPr>
        <p:txBody>
          <a:bodyPr/>
          <a:lstStyle/>
          <a:p>
            <a:r>
              <a:rPr lang="en-US" dirty="0">
                <a:latin typeface="Times New Roman" panose="02020603050405020304" pitchFamily="18" charset="0"/>
                <a:cs typeface="Times New Roman" panose="02020603050405020304" pitchFamily="18" charset="0"/>
              </a:rPr>
              <a:t>Coaxial Cable</a:t>
            </a:r>
          </a:p>
        </p:txBody>
      </p:sp>
      <p:sp>
        <p:nvSpPr>
          <p:cNvPr id="3" name="Content Placeholder 2"/>
          <p:cNvSpPr>
            <a:spLocks noGrp="1"/>
          </p:cNvSpPr>
          <p:nvPr>
            <p:ph idx="1"/>
          </p:nvPr>
        </p:nvSpPr>
        <p:spPr>
          <a:xfrm>
            <a:off x="677334" y="1010653"/>
            <a:ext cx="8596668" cy="5690936"/>
          </a:xfrm>
        </p:spPr>
        <p:txBody>
          <a:bodyPr>
            <a:normAutofit/>
          </a:bodyPr>
          <a:lstStyle/>
          <a:p>
            <a:r>
              <a:rPr lang="en-US" sz="2000" dirty="0">
                <a:latin typeface="Times New Roman" panose="02020603050405020304" pitchFamily="18" charset="0"/>
                <a:cs typeface="Times New Roman" panose="02020603050405020304" pitchFamily="18" charset="0"/>
              </a:rPr>
              <a:t>Coaxial cable is very commonly used transmission media, for example, TV wire is usually a coaxial cable.</a:t>
            </a:r>
          </a:p>
          <a:p>
            <a:r>
              <a:rPr lang="en-US" sz="2000" dirty="0">
                <a:latin typeface="Times New Roman" panose="02020603050405020304" pitchFamily="18" charset="0"/>
                <a:cs typeface="Times New Roman" panose="02020603050405020304" pitchFamily="18" charset="0"/>
              </a:rPr>
              <a:t>The name of the cable is coaxial as it contains two conductors parallel to each other.</a:t>
            </a:r>
          </a:p>
          <a:p>
            <a:r>
              <a:rPr lang="en-US" sz="2000" dirty="0">
                <a:latin typeface="Times New Roman" panose="02020603050405020304" pitchFamily="18" charset="0"/>
                <a:cs typeface="Times New Roman" panose="02020603050405020304" pitchFamily="18" charset="0"/>
              </a:rPr>
              <a:t>It has a higher frequency as compared to Twisted pair cable.</a:t>
            </a:r>
          </a:p>
          <a:p>
            <a:r>
              <a:rPr lang="en-US" sz="2000" dirty="0">
                <a:latin typeface="Times New Roman" panose="02020603050405020304" pitchFamily="18" charset="0"/>
                <a:cs typeface="Times New Roman" panose="02020603050405020304" pitchFamily="18" charset="0"/>
              </a:rPr>
              <a:t>The inner conductor of the coaxial cable is made up of copper, and the outer conductor is made up of copper mesh. The middle core is made up of non-conductive cover that separates the inner conductor from the outer conductor.</a:t>
            </a:r>
          </a:p>
          <a:p>
            <a:r>
              <a:rPr lang="en-US" sz="2000" dirty="0">
                <a:latin typeface="Times New Roman" panose="02020603050405020304" pitchFamily="18" charset="0"/>
                <a:cs typeface="Times New Roman" panose="02020603050405020304" pitchFamily="18" charset="0"/>
              </a:rPr>
              <a:t>The middle core is responsible for the data transferring whereas the copper mesh prevents from the </a:t>
            </a:r>
            <a:r>
              <a:rPr lang="en-US" sz="2000" b="1" dirty="0">
                <a:latin typeface="Times New Roman" panose="02020603050405020304" pitchFamily="18" charset="0"/>
                <a:cs typeface="Times New Roman" panose="02020603050405020304" pitchFamily="18" charset="0"/>
              </a:rPr>
              <a:t>EMI</a:t>
            </a:r>
            <a:r>
              <a:rPr lang="en-US" sz="2000" dirty="0">
                <a:latin typeface="Times New Roman" panose="02020603050405020304" pitchFamily="18" charset="0"/>
                <a:cs typeface="Times New Roman" panose="02020603050405020304" pitchFamily="18" charset="0"/>
              </a:rPr>
              <a:t>(Electromagnetic interference).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6474" y="4896262"/>
            <a:ext cx="6800010" cy="1504538"/>
          </a:xfrm>
          <a:prstGeom prst="rect">
            <a:avLst/>
          </a:prstGeom>
        </p:spPr>
      </p:pic>
    </p:spTree>
    <p:extLst>
      <p:ext uri="{BB962C8B-B14F-4D97-AF65-F5344CB8AC3E}">
        <p14:creationId xmlns:p14="http://schemas.microsoft.com/office/powerpoint/2010/main" val="197442667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264695"/>
            <a:ext cx="8596668" cy="6208294"/>
          </a:xfrm>
        </p:spPr>
        <p:txBody>
          <a:bodyPr>
            <a:noAutofit/>
          </a:bodyPr>
          <a:lstStyle/>
          <a:p>
            <a:pPr marL="0" indent="0">
              <a:buNone/>
            </a:pPr>
            <a:r>
              <a:rPr lang="en-US" sz="2400" b="1" dirty="0">
                <a:latin typeface="Times New Roman" panose="02020603050405020304" pitchFamily="18" charset="0"/>
                <a:cs typeface="Times New Roman" panose="02020603050405020304" pitchFamily="18" charset="0"/>
              </a:rPr>
              <a:t>Coaxial cable is of two types:</a:t>
            </a:r>
          </a:p>
          <a:p>
            <a:r>
              <a:rPr lang="en-US" sz="2400" dirty="0">
                <a:latin typeface="Times New Roman" panose="02020603050405020304" pitchFamily="18" charset="0"/>
                <a:cs typeface="Times New Roman" panose="02020603050405020304" pitchFamily="18" charset="0"/>
              </a:rPr>
              <a:t>Baseband transmission: It is defined as the process of transmitting a single signal at high speed.</a:t>
            </a:r>
          </a:p>
          <a:p>
            <a:r>
              <a:rPr lang="en-US" sz="2400" dirty="0">
                <a:latin typeface="Times New Roman" panose="02020603050405020304" pitchFamily="18" charset="0"/>
                <a:cs typeface="Times New Roman" panose="02020603050405020304" pitchFamily="18" charset="0"/>
              </a:rPr>
              <a:t>Broadband transmission: It is defined as the process of transmitting multiple signals simultaneously.</a:t>
            </a:r>
          </a:p>
          <a:p>
            <a:pPr marL="0" indent="0">
              <a:buNone/>
            </a:pPr>
            <a:r>
              <a:rPr lang="en-US" sz="2400" b="1" dirty="0">
                <a:latin typeface="Times New Roman" panose="02020603050405020304" pitchFamily="18" charset="0"/>
                <a:cs typeface="Times New Roman" panose="02020603050405020304" pitchFamily="18" charset="0"/>
              </a:rPr>
              <a:t>Advantages Of Coaxial cable:</a:t>
            </a:r>
          </a:p>
          <a:p>
            <a:r>
              <a:rPr lang="en-US" sz="2400" dirty="0">
                <a:latin typeface="Times New Roman" panose="02020603050405020304" pitchFamily="18" charset="0"/>
                <a:cs typeface="Times New Roman" panose="02020603050405020304" pitchFamily="18" charset="0"/>
              </a:rPr>
              <a:t>The data can be transmitted at high speed.</a:t>
            </a:r>
          </a:p>
          <a:p>
            <a:r>
              <a:rPr lang="en-US" sz="2400" dirty="0">
                <a:latin typeface="Times New Roman" panose="02020603050405020304" pitchFamily="18" charset="0"/>
                <a:cs typeface="Times New Roman" panose="02020603050405020304" pitchFamily="18" charset="0"/>
              </a:rPr>
              <a:t>It has better shielding as compared to twisted pair cable.</a:t>
            </a:r>
          </a:p>
          <a:p>
            <a:r>
              <a:rPr lang="en-US" sz="2400" dirty="0">
                <a:latin typeface="Times New Roman" panose="02020603050405020304" pitchFamily="18" charset="0"/>
                <a:cs typeface="Times New Roman" panose="02020603050405020304" pitchFamily="18" charset="0"/>
              </a:rPr>
              <a:t>It provides higher bandwidth.</a:t>
            </a:r>
          </a:p>
          <a:p>
            <a:pPr marL="0" indent="0">
              <a:buNone/>
            </a:pPr>
            <a:r>
              <a:rPr lang="en-US" sz="2400" b="1" dirty="0">
                <a:latin typeface="Times New Roman" panose="02020603050405020304" pitchFamily="18" charset="0"/>
                <a:cs typeface="Times New Roman" panose="02020603050405020304" pitchFamily="18" charset="0"/>
              </a:rPr>
              <a:t>Disadvantages Of Coaxial cable:</a:t>
            </a:r>
          </a:p>
          <a:p>
            <a:r>
              <a:rPr lang="en-US" sz="2400" dirty="0">
                <a:latin typeface="Times New Roman" panose="02020603050405020304" pitchFamily="18" charset="0"/>
                <a:cs typeface="Times New Roman" panose="02020603050405020304" pitchFamily="18" charset="0"/>
              </a:rPr>
              <a:t>It is more expensive as compared to twisted pair cable.</a:t>
            </a:r>
          </a:p>
          <a:p>
            <a:r>
              <a:rPr lang="en-US" sz="2400" dirty="0">
                <a:latin typeface="Times New Roman" panose="02020603050405020304" pitchFamily="18" charset="0"/>
                <a:cs typeface="Times New Roman" panose="02020603050405020304" pitchFamily="18" charset="0"/>
              </a:rPr>
              <a:t>If any fault occurs in the cable causes the failure in the entire network.</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357096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24589"/>
            <a:ext cx="8596668" cy="713874"/>
          </a:xfrm>
        </p:spPr>
        <p:txBody>
          <a:bodyPr/>
          <a:lstStyle/>
          <a:p>
            <a:r>
              <a:rPr lang="en-US" dirty="0" err="1">
                <a:latin typeface="Times New Roman" panose="02020603050405020304" pitchFamily="18" charset="0"/>
                <a:cs typeface="Times New Roman" panose="02020603050405020304" pitchFamily="18" charset="0"/>
              </a:rPr>
              <a:t>Fibre</a:t>
            </a:r>
            <a:r>
              <a:rPr lang="en-US" dirty="0">
                <a:latin typeface="Times New Roman" panose="02020603050405020304" pitchFamily="18" charset="0"/>
                <a:cs typeface="Times New Roman" panose="02020603050405020304" pitchFamily="18" charset="0"/>
              </a:rPr>
              <a:t> Optic</a:t>
            </a:r>
          </a:p>
        </p:txBody>
      </p:sp>
      <p:sp>
        <p:nvSpPr>
          <p:cNvPr id="3" name="Content Placeholder 2"/>
          <p:cNvSpPr>
            <a:spLocks noGrp="1"/>
          </p:cNvSpPr>
          <p:nvPr>
            <p:ph idx="1"/>
          </p:nvPr>
        </p:nvSpPr>
        <p:spPr>
          <a:xfrm>
            <a:off x="677334" y="938463"/>
            <a:ext cx="8596668" cy="5666874"/>
          </a:xfrm>
        </p:spPr>
        <p:txBody>
          <a:bodyPr>
            <a:normAutofit/>
          </a:bodyPr>
          <a:lstStyle/>
          <a:p>
            <a:r>
              <a:rPr lang="en-US" sz="2000" dirty="0" err="1">
                <a:latin typeface="Times New Roman" panose="02020603050405020304" pitchFamily="18" charset="0"/>
                <a:cs typeface="Times New Roman" panose="02020603050405020304" pitchFamily="18" charset="0"/>
              </a:rPr>
              <a:t>Fibre</a:t>
            </a:r>
            <a:r>
              <a:rPr lang="en-US" sz="2000" dirty="0">
                <a:latin typeface="Times New Roman" panose="02020603050405020304" pitchFamily="18" charset="0"/>
                <a:cs typeface="Times New Roman" panose="02020603050405020304" pitchFamily="18" charset="0"/>
              </a:rPr>
              <a:t> optic cable is a cable that uses electrical signals for communication.</a:t>
            </a:r>
          </a:p>
          <a:p>
            <a:r>
              <a:rPr lang="en-US" sz="2000" dirty="0" err="1">
                <a:latin typeface="Times New Roman" panose="02020603050405020304" pitchFamily="18" charset="0"/>
                <a:cs typeface="Times New Roman" panose="02020603050405020304" pitchFamily="18" charset="0"/>
              </a:rPr>
              <a:t>Fibre</a:t>
            </a:r>
            <a:r>
              <a:rPr lang="en-US" sz="2000" dirty="0">
                <a:latin typeface="Times New Roman" panose="02020603050405020304" pitchFamily="18" charset="0"/>
                <a:cs typeface="Times New Roman" panose="02020603050405020304" pitchFamily="18" charset="0"/>
              </a:rPr>
              <a:t> optic is a cable that holds the optical </a:t>
            </a:r>
            <a:r>
              <a:rPr lang="en-US" sz="2000" dirty="0" err="1">
                <a:latin typeface="Times New Roman" panose="02020603050405020304" pitchFamily="18" charset="0"/>
                <a:cs typeface="Times New Roman" panose="02020603050405020304" pitchFamily="18" charset="0"/>
              </a:rPr>
              <a:t>fibres</a:t>
            </a:r>
            <a:r>
              <a:rPr lang="en-US" sz="2000" dirty="0">
                <a:latin typeface="Times New Roman" panose="02020603050405020304" pitchFamily="18" charset="0"/>
                <a:cs typeface="Times New Roman" panose="02020603050405020304" pitchFamily="18" charset="0"/>
              </a:rPr>
              <a:t> coated in plastic that are used to send the data by pulses of light.</a:t>
            </a:r>
          </a:p>
          <a:p>
            <a:r>
              <a:rPr lang="en-US" sz="2000" dirty="0">
                <a:latin typeface="Times New Roman" panose="02020603050405020304" pitchFamily="18" charset="0"/>
                <a:cs typeface="Times New Roman" panose="02020603050405020304" pitchFamily="18" charset="0"/>
              </a:rPr>
              <a:t>The plastic coating protects the optical </a:t>
            </a:r>
            <a:r>
              <a:rPr lang="en-US" sz="2000" dirty="0" err="1">
                <a:latin typeface="Times New Roman" panose="02020603050405020304" pitchFamily="18" charset="0"/>
                <a:cs typeface="Times New Roman" panose="02020603050405020304" pitchFamily="18" charset="0"/>
              </a:rPr>
              <a:t>fibres</a:t>
            </a:r>
            <a:r>
              <a:rPr lang="en-US" sz="2000" dirty="0">
                <a:latin typeface="Times New Roman" panose="02020603050405020304" pitchFamily="18" charset="0"/>
                <a:cs typeface="Times New Roman" panose="02020603050405020304" pitchFamily="18" charset="0"/>
              </a:rPr>
              <a:t> from heat, cold, electromagnetic interference from other types of wiring.</a:t>
            </a:r>
          </a:p>
          <a:p>
            <a:r>
              <a:rPr lang="en-US" sz="2000" dirty="0" err="1">
                <a:latin typeface="Times New Roman" panose="02020603050405020304" pitchFamily="18" charset="0"/>
                <a:cs typeface="Times New Roman" panose="02020603050405020304" pitchFamily="18" charset="0"/>
              </a:rPr>
              <a:t>Fibre</a:t>
            </a:r>
            <a:r>
              <a:rPr lang="en-US" sz="2000" dirty="0">
                <a:latin typeface="Times New Roman" panose="02020603050405020304" pitchFamily="18" charset="0"/>
                <a:cs typeface="Times New Roman" panose="02020603050405020304" pitchFamily="18" charset="0"/>
              </a:rPr>
              <a:t> optics provide faster data transmission than copper wires.</a:t>
            </a:r>
          </a:p>
          <a:p>
            <a:pPr marL="0" indent="0">
              <a:buNone/>
            </a:pPr>
            <a:r>
              <a:rPr lang="en-US" sz="2000" dirty="0">
                <a:latin typeface="Times New Roman" panose="02020603050405020304" pitchFamily="18" charset="0"/>
                <a:cs typeface="Times New Roman" panose="02020603050405020304" pitchFamily="18" charset="0"/>
              </a:rPr>
              <a:t>Diagrammatic representation of </a:t>
            </a:r>
            <a:r>
              <a:rPr lang="en-US" sz="2000" dirty="0" err="1">
                <a:latin typeface="Times New Roman" panose="02020603050405020304" pitchFamily="18" charset="0"/>
                <a:cs typeface="Times New Roman" panose="02020603050405020304" pitchFamily="18" charset="0"/>
              </a:rPr>
              <a:t>fibre</a:t>
            </a:r>
            <a:r>
              <a:rPr lang="en-US" sz="2000" dirty="0">
                <a:latin typeface="Times New Roman" panose="02020603050405020304" pitchFamily="18" charset="0"/>
                <a:cs typeface="Times New Roman" panose="02020603050405020304" pitchFamily="18" charset="0"/>
              </a:rPr>
              <a:t> optic cable:</a:t>
            </a:r>
          </a:p>
          <a:p>
            <a:endParaRPr lang="en-US" sz="20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6679" y="4309434"/>
            <a:ext cx="6824426" cy="2031207"/>
          </a:xfrm>
          <a:prstGeom prst="rect">
            <a:avLst/>
          </a:prstGeom>
        </p:spPr>
      </p:pic>
    </p:spTree>
    <p:extLst>
      <p:ext uri="{BB962C8B-B14F-4D97-AF65-F5344CB8AC3E}">
        <p14:creationId xmlns:p14="http://schemas.microsoft.com/office/powerpoint/2010/main" val="41373649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6703" y="312821"/>
            <a:ext cx="8596668" cy="6112042"/>
          </a:xfrm>
        </p:spPr>
        <p:txBody>
          <a:bodyPr>
            <a:noAutofit/>
          </a:bodyPr>
          <a:lstStyle/>
          <a:p>
            <a:pPr marL="0" indent="0">
              <a:buNone/>
            </a:pPr>
            <a:r>
              <a:rPr lang="en-US" sz="2400" dirty="0">
                <a:latin typeface="Times New Roman" panose="02020603050405020304" pitchFamily="18" charset="0"/>
                <a:cs typeface="Times New Roman" panose="02020603050405020304" pitchFamily="18" charset="0"/>
              </a:rPr>
              <a:t>Basic elements of </a:t>
            </a:r>
            <a:r>
              <a:rPr lang="en-US" sz="2400" dirty="0" err="1">
                <a:latin typeface="Times New Roman" panose="02020603050405020304" pitchFamily="18" charset="0"/>
                <a:cs typeface="Times New Roman" panose="02020603050405020304" pitchFamily="18" charset="0"/>
              </a:rPr>
              <a:t>Fibre</a:t>
            </a:r>
            <a:r>
              <a:rPr lang="en-US" sz="2400" dirty="0">
                <a:latin typeface="Times New Roman" panose="02020603050405020304" pitchFamily="18" charset="0"/>
                <a:cs typeface="Times New Roman" panose="02020603050405020304" pitchFamily="18" charset="0"/>
              </a:rPr>
              <a:t> optic cable:</a:t>
            </a:r>
          </a:p>
          <a:p>
            <a:r>
              <a:rPr lang="en-US" sz="2400" b="1" dirty="0">
                <a:latin typeface="Times New Roman" panose="02020603050405020304" pitchFamily="18" charset="0"/>
                <a:cs typeface="Times New Roman" panose="02020603050405020304" pitchFamily="18" charset="0"/>
              </a:rPr>
              <a:t>Core:</a:t>
            </a:r>
            <a:r>
              <a:rPr lang="en-US" sz="2400" dirty="0">
                <a:latin typeface="Times New Roman" panose="02020603050405020304" pitchFamily="18" charset="0"/>
                <a:cs typeface="Times New Roman" panose="02020603050405020304" pitchFamily="18" charset="0"/>
              </a:rPr>
              <a:t> The optical </a:t>
            </a:r>
            <a:r>
              <a:rPr lang="en-US" sz="2400" dirty="0" err="1">
                <a:latin typeface="Times New Roman" panose="02020603050405020304" pitchFamily="18" charset="0"/>
                <a:cs typeface="Times New Roman" panose="02020603050405020304" pitchFamily="18" charset="0"/>
              </a:rPr>
              <a:t>fibre</a:t>
            </a:r>
            <a:r>
              <a:rPr lang="en-US" sz="2400" dirty="0">
                <a:latin typeface="Times New Roman" panose="02020603050405020304" pitchFamily="18" charset="0"/>
                <a:cs typeface="Times New Roman" panose="02020603050405020304" pitchFamily="18" charset="0"/>
              </a:rPr>
              <a:t> consists of a narrow strand of glass or plastic known as a core. A core is a light transmission area of the </a:t>
            </a:r>
            <a:r>
              <a:rPr lang="en-US" sz="2400" dirty="0" err="1">
                <a:latin typeface="Times New Roman" panose="02020603050405020304" pitchFamily="18" charset="0"/>
                <a:cs typeface="Times New Roman" panose="02020603050405020304" pitchFamily="18" charset="0"/>
              </a:rPr>
              <a:t>fibre</a:t>
            </a:r>
            <a:r>
              <a:rPr lang="en-US" sz="2400" dirty="0">
                <a:latin typeface="Times New Roman" panose="02020603050405020304" pitchFamily="18" charset="0"/>
                <a:cs typeface="Times New Roman" panose="02020603050405020304" pitchFamily="18" charset="0"/>
              </a:rPr>
              <a:t>. The more the area of the core, the more light will be transmitted into the </a:t>
            </a:r>
            <a:r>
              <a:rPr lang="en-US" sz="2400" dirty="0" err="1">
                <a:latin typeface="Times New Roman" panose="02020603050405020304" pitchFamily="18" charset="0"/>
                <a:cs typeface="Times New Roman" panose="02020603050405020304" pitchFamily="18" charset="0"/>
              </a:rPr>
              <a:t>fibre</a:t>
            </a:r>
            <a:r>
              <a:rPr lang="en-US" sz="2400" dirty="0">
                <a:latin typeface="Times New Roman" panose="02020603050405020304" pitchFamily="18" charset="0"/>
                <a:cs typeface="Times New Roman" panose="02020603050405020304" pitchFamily="18" charset="0"/>
              </a:rPr>
              <a:t>.</a:t>
            </a:r>
          </a:p>
          <a:p>
            <a:r>
              <a:rPr lang="en-US" sz="2400" b="1" dirty="0">
                <a:latin typeface="Times New Roman" panose="02020603050405020304" pitchFamily="18" charset="0"/>
                <a:cs typeface="Times New Roman" panose="02020603050405020304" pitchFamily="18" charset="0"/>
              </a:rPr>
              <a:t>Cladding:</a:t>
            </a:r>
            <a:r>
              <a:rPr lang="en-US" sz="2400" dirty="0">
                <a:latin typeface="Times New Roman" panose="02020603050405020304" pitchFamily="18" charset="0"/>
                <a:cs typeface="Times New Roman" panose="02020603050405020304" pitchFamily="18" charset="0"/>
              </a:rPr>
              <a:t> The concentric layer of glass is known as cladding. The main functionality of the cladding is to provide the lower refractive index at the core interface as to cause the reflection within the core so that the light waves are transmitted through the </a:t>
            </a:r>
            <a:r>
              <a:rPr lang="en-US" sz="2400" dirty="0" err="1">
                <a:latin typeface="Times New Roman" panose="02020603050405020304" pitchFamily="18" charset="0"/>
                <a:cs typeface="Times New Roman" panose="02020603050405020304" pitchFamily="18" charset="0"/>
              </a:rPr>
              <a:t>fibre</a:t>
            </a:r>
            <a:r>
              <a:rPr lang="en-US" sz="2400" dirty="0">
                <a:latin typeface="Times New Roman" panose="02020603050405020304" pitchFamily="18" charset="0"/>
                <a:cs typeface="Times New Roman" panose="02020603050405020304" pitchFamily="18" charset="0"/>
              </a:rPr>
              <a:t>.</a:t>
            </a:r>
          </a:p>
          <a:p>
            <a:r>
              <a:rPr lang="en-US" sz="2400" b="1" dirty="0">
                <a:latin typeface="Times New Roman" panose="02020603050405020304" pitchFamily="18" charset="0"/>
                <a:cs typeface="Times New Roman" panose="02020603050405020304" pitchFamily="18" charset="0"/>
              </a:rPr>
              <a:t>Jacket:</a:t>
            </a:r>
            <a:r>
              <a:rPr lang="en-US" sz="2400" dirty="0">
                <a:latin typeface="Times New Roman" panose="02020603050405020304" pitchFamily="18" charset="0"/>
                <a:cs typeface="Times New Roman" panose="02020603050405020304" pitchFamily="18" charset="0"/>
              </a:rPr>
              <a:t> The protective coating consisting of plastic is known as a jacket. The main purpose of a jacket is to preserve the </a:t>
            </a:r>
            <a:r>
              <a:rPr lang="en-US" sz="2400" dirty="0" err="1">
                <a:latin typeface="Times New Roman" panose="02020603050405020304" pitchFamily="18" charset="0"/>
                <a:cs typeface="Times New Roman" panose="02020603050405020304" pitchFamily="18" charset="0"/>
              </a:rPr>
              <a:t>fibre</a:t>
            </a:r>
            <a:r>
              <a:rPr lang="en-US" sz="2400" dirty="0">
                <a:latin typeface="Times New Roman" panose="02020603050405020304" pitchFamily="18" charset="0"/>
                <a:cs typeface="Times New Roman" panose="02020603050405020304" pitchFamily="18" charset="0"/>
              </a:rPr>
              <a:t> strength, absorb shock and extra </a:t>
            </a:r>
            <a:r>
              <a:rPr lang="en-US" sz="2400" dirty="0" err="1">
                <a:latin typeface="Times New Roman" panose="02020603050405020304" pitchFamily="18" charset="0"/>
                <a:cs typeface="Times New Roman" panose="02020603050405020304" pitchFamily="18" charset="0"/>
              </a:rPr>
              <a:t>fibre</a:t>
            </a:r>
            <a:r>
              <a:rPr lang="en-US" sz="2400" dirty="0">
                <a:latin typeface="Times New Roman" panose="02020603050405020304" pitchFamily="18" charset="0"/>
                <a:cs typeface="Times New Roman" panose="02020603050405020304" pitchFamily="18" charset="0"/>
              </a:rPr>
              <a:t> protection.</a:t>
            </a:r>
          </a:p>
        </p:txBody>
      </p:sp>
    </p:spTree>
    <p:extLst>
      <p:ext uri="{BB962C8B-B14F-4D97-AF65-F5344CB8AC3E}">
        <p14:creationId xmlns:p14="http://schemas.microsoft.com/office/powerpoint/2010/main" val="15146183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85011"/>
            <a:ext cx="8596668" cy="6100010"/>
          </a:xfrm>
        </p:spPr>
        <p:txBody>
          <a:bodyPr>
            <a:noAutofit/>
          </a:bodyPr>
          <a:lstStyle/>
          <a:p>
            <a:pPr marL="0" indent="0">
              <a:buNone/>
            </a:pPr>
            <a:r>
              <a:rPr lang="en-US" sz="2400" dirty="0">
                <a:latin typeface="Times New Roman" panose="02020603050405020304" pitchFamily="18" charset="0"/>
                <a:cs typeface="Times New Roman" panose="02020603050405020304" pitchFamily="18" charset="0"/>
              </a:rPr>
              <a:t>Following are the advantages of </a:t>
            </a:r>
            <a:r>
              <a:rPr lang="en-US" sz="2400" dirty="0" err="1">
                <a:latin typeface="Times New Roman" panose="02020603050405020304" pitchFamily="18" charset="0"/>
                <a:cs typeface="Times New Roman" panose="02020603050405020304" pitchFamily="18" charset="0"/>
              </a:rPr>
              <a:t>fibre</a:t>
            </a:r>
            <a:r>
              <a:rPr lang="en-US" sz="2400" dirty="0">
                <a:latin typeface="Times New Roman" panose="02020603050405020304" pitchFamily="18" charset="0"/>
                <a:cs typeface="Times New Roman" panose="02020603050405020304" pitchFamily="18" charset="0"/>
              </a:rPr>
              <a:t> optic cable over copper:</a:t>
            </a:r>
          </a:p>
          <a:p>
            <a:r>
              <a:rPr lang="en-US" sz="2400" b="1" dirty="0">
                <a:latin typeface="Times New Roman" panose="02020603050405020304" pitchFamily="18" charset="0"/>
                <a:cs typeface="Times New Roman" panose="02020603050405020304" pitchFamily="18" charset="0"/>
              </a:rPr>
              <a:t>Greater Bandwidth:</a:t>
            </a:r>
            <a:r>
              <a:rPr lang="en-US" sz="2400" dirty="0">
                <a:latin typeface="Times New Roman" panose="02020603050405020304" pitchFamily="18" charset="0"/>
                <a:cs typeface="Times New Roman" panose="02020603050405020304" pitchFamily="18" charset="0"/>
              </a:rPr>
              <a:t> The </a:t>
            </a:r>
            <a:r>
              <a:rPr lang="en-US" sz="2400" dirty="0" err="1">
                <a:latin typeface="Times New Roman" panose="02020603050405020304" pitchFamily="18" charset="0"/>
                <a:cs typeface="Times New Roman" panose="02020603050405020304" pitchFamily="18" charset="0"/>
              </a:rPr>
              <a:t>fibre</a:t>
            </a:r>
            <a:r>
              <a:rPr lang="en-US" sz="2400" dirty="0">
                <a:latin typeface="Times New Roman" panose="02020603050405020304" pitchFamily="18" charset="0"/>
                <a:cs typeface="Times New Roman" panose="02020603050405020304" pitchFamily="18" charset="0"/>
              </a:rPr>
              <a:t> optic cable provides more bandwidth as compared copper. Therefore, the </a:t>
            </a:r>
            <a:r>
              <a:rPr lang="en-US" sz="2400" dirty="0" err="1">
                <a:latin typeface="Times New Roman" panose="02020603050405020304" pitchFamily="18" charset="0"/>
                <a:cs typeface="Times New Roman" panose="02020603050405020304" pitchFamily="18" charset="0"/>
              </a:rPr>
              <a:t>fibre</a:t>
            </a:r>
            <a:r>
              <a:rPr lang="en-US" sz="2400" dirty="0">
                <a:latin typeface="Times New Roman" panose="02020603050405020304" pitchFamily="18" charset="0"/>
                <a:cs typeface="Times New Roman" panose="02020603050405020304" pitchFamily="18" charset="0"/>
              </a:rPr>
              <a:t> optic carries more data as compared to copper cable.</a:t>
            </a:r>
          </a:p>
          <a:p>
            <a:r>
              <a:rPr lang="en-US" sz="2400" b="1" dirty="0">
                <a:latin typeface="Times New Roman" panose="02020603050405020304" pitchFamily="18" charset="0"/>
                <a:cs typeface="Times New Roman" panose="02020603050405020304" pitchFamily="18" charset="0"/>
              </a:rPr>
              <a:t>Faster speed:</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Fibre</a:t>
            </a:r>
            <a:r>
              <a:rPr lang="en-US" sz="2400" dirty="0">
                <a:latin typeface="Times New Roman" panose="02020603050405020304" pitchFamily="18" charset="0"/>
                <a:cs typeface="Times New Roman" panose="02020603050405020304" pitchFamily="18" charset="0"/>
              </a:rPr>
              <a:t> optic cable carries the data in the form of light. This allows the </a:t>
            </a:r>
            <a:r>
              <a:rPr lang="en-US" sz="2400" dirty="0" err="1">
                <a:latin typeface="Times New Roman" panose="02020603050405020304" pitchFamily="18" charset="0"/>
                <a:cs typeface="Times New Roman" panose="02020603050405020304" pitchFamily="18" charset="0"/>
              </a:rPr>
              <a:t>fibre</a:t>
            </a:r>
            <a:r>
              <a:rPr lang="en-US" sz="2400" dirty="0">
                <a:latin typeface="Times New Roman" panose="02020603050405020304" pitchFamily="18" charset="0"/>
                <a:cs typeface="Times New Roman" panose="02020603050405020304" pitchFamily="18" charset="0"/>
              </a:rPr>
              <a:t> optic cable to carry the signals at a higher speed.</a:t>
            </a:r>
          </a:p>
          <a:p>
            <a:r>
              <a:rPr lang="en-US" sz="2400" b="1" dirty="0">
                <a:latin typeface="Times New Roman" panose="02020603050405020304" pitchFamily="18" charset="0"/>
                <a:cs typeface="Times New Roman" panose="02020603050405020304" pitchFamily="18" charset="0"/>
              </a:rPr>
              <a:t>Longer distances:</a:t>
            </a:r>
            <a:r>
              <a:rPr lang="en-US" sz="2400" dirty="0">
                <a:latin typeface="Times New Roman" panose="02020603050405020304" pitchFamily="18" charset="0"/>
                <a:cs typeface="Times New Roman" panose="02020603050405020304" pitchFamily="18" charset="0"/>
              </a:rPr>
              <a:t> The </a:t>
            </a:r>
            <a:r>
              <a:rPr lang="en-US" sz="2400" dirty="0" err="1">
                <a:latin typeface="Times New Roman" panose="02020603050405020304" pitchFamily="18" charset="0"/>
                <a:cs typeface="Times New Roman" panose="02020603050405020304" pitchFamily="18" charset="0"/>
              </a:rPr>
              <a:t>fibre</a:t>
            </a:r>
            <a:r>
              <a:rPr lang="en-US" sz="2400" dirty="0">
                <a:latin typeface="Times New Roman" panose="02020603050405020304" pitchFamily="18" charset="0"/>
                <a:cs typeface="Times New Roman" panose="02020603050405020304" pitchFamily="18" charset="0"/>
              </a:rPr>
              <a:t> optic cable carries the data at a longer distance as compared to copper cable.</a:t>
            </a:r>
          </a:p>
          <a:p>
            <a:r>
              <a:rPr lang="en-US" sz="2400" b="1" dirty="0">
                <a:latin typeface="Times New Roman" panose="02020603050405020304" pitchFamily="18" charset="0"/>
                <a:cs typeface="Times New Roman" panose="02020603050405020304" pitchFamily="18" charset="0"/>
              </a:rPr>
              <a:t>Better reliability:</a:t>
            </a:r>
            <a:r>
              <a:rPr lang="en-US" sz="2400" dirty="0">
                <a:latin typeface="Times New Roman" panose="02020603050405020304" pitchFamily="18" charset="0"/>
                <a:cs typeface="Times New Roman" panose="02020603050405020304" pitchFamily="18" charset="0"/>
              </a:rPr>
              <a:t> The </a:t>
            </a:r>
            <a:r>
              <a:rPr lang="en-US" sz="2400" dirty="0" err="1">
                <a:latin typeface="Times New Roman" panose="02020603050405020304" pitchFamily="18" charset="0"/>
                <a:cs typeface="Times New Roman" panose="02020603050405020304" pitchFamily="18" charset="0"/>
              </a:rPr>
              <a:t>fibre</a:t>
            </a:r>
            <a:r>
              <a:rPr lang="en-US" sz="2400" dirty="0">
                <a:latin typeface="Times New Roman" panose="02020603050405020304" pitchFamily="18" charset="0"/>
                <a:cs typeface="Times New Roman" panose="02020603050405020304" pitchFamily="18" charset="0"/>
              </a:rPr>
              <a:t> optic cable is more reliable than the copper cable as it is immune to any temperature changes while it can cause obstruct in the connectivity of copper cable.</a:t>
            </a:r>
          </a:p>
          <a:p>
            <a:r>
              <a:rPr lang="en-US" sz="2400" b="1" dirty="0">
                <a:latin typeface="Times New Roman" panose="02020603050405020304" pitchFamily="18" charset="0"/>
                <a:cs typeface="Times New Roman" panose="02020603050405020304" pitchFamily="18" charset="0"/>
              </a:rPr>
              <a:t>Thinner and Sturdier: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Fibre</a:t>
            </a:r>
            <a:r>
              <a:rPr lang="en-US" sz="2400" dirty="0">
                <a:latin typeface="Times New Roman" panose="02020603050405020304" pitchFamily="18" charset="0"/>
                <a:cs typeface="Times New Roman" panose="02020603050405020304" pitchFamily="18" charset="0"/>
              </a:rPr>
              <a:t> optic cable is thinner and lighter in weight so it can withstand more pull pressure than copper cable.</a:t>
            </a:r>
          </a:p>
        </p:txBody>
      </p:sp>
    </p:spTree>
    <p:extLst>
      <p:ext uri="{BB962C8B-B14F-4D97-AF65-F5344CB8AC3E}">
        <p14:creationId xmlns:p14="http://schemas.microsoft.com/office/powerpoint/2010/main" val="1562519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147011"/>
          </a:xfrm>
        </p:spPr>
        <p:txBody>
          <a:bodyPr>
            <a:normAutofit fontScale="90000"/>
          </a:bodyPr>
          <a:lstStyle/>
          <a:p>
            <a:r>
              <a:rPr lang="en-US" dirty="0">
                <a:latin typeface="Times New Roman" panose="02020603050405020304" pitchFamily="18" charset="0"/>
                <a:cs typeface="Times New Roman" panose="02020603050405020304" pitchFamily="18" charset="0"/>
              </a:rPr>
              <a:t>Why to Learn Data Communication &amp; Computer Network?</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1756611"/>
            <a:ext cx="8596668" cy="4776536"/>
          </a:xfrm>
        </p:spPr>
        <p:txBody>
          <a:bodyPr>
            <a:normAutofit/>
          </a:bodyPr>
          <a:lstStyle/>
          <a:p>
            <a:pPr marL="0" indent="0">
              <a:buNone/>
            </a:pPr>
            <a:r>
              <a:rPr lang="en-US" sz="2000" dirty="0">
                <a:latin typeface="Times New Roman" panose="02020603050405020304" pitchFamily="18" charset="0"/>
                <a:cs typeface="Times New Roman" panose="02020603050405020304" pitchFamily="18" charset="0"/>
              </a:rPr>
              <a:t>Network Basic Understanding</a:t>
            </a:r>
          </a:p>
          <a:p>
            <a:r>
              <a:rPr lang="en-US" sz="2000" dirty="0">
                <a:latin typeface="Times New Roman" panose="02020603050405020304" pitchFamily="18" charset="0"/>
                <a:cs typeface="Times New Roman" panose="02020603050405020304" pitchFamily="18" charset="0"/>
              </a:rPr>
              <a:t>A system of interconnected computers and computerized peripherals such as printers is called computer network. This interconnection among computers facilitates information sharing among them. Computers may connect to each other by either wired or wireless media.</a:t>
            </a:r>
          </a:p>
          <a:p>
            <a:pPr marL="0" indent="0">
              <a:buNone/>
            </a:pPr>
            <a:r>
              <a:rPr lang="en-US" sz="2000" dirty="0">
                <a:latin typeface="Times New Roman" panose="02020603050405020304" pitchFamily="18" charset="0"/>
                <a:cs typeface="Times New Roman" panose="02020603050405020304" pitchFamily="18" charset="0"/>
              </a:rPr>
              <a:t>Network Engineering</a:t>
            </a:r>
          </a:p>
          <a:p>
            <a:r>
              <a:rPr lang="en-US" sz="2000" dirty="0">
                <a:latin typeface="Times New Roman" panose="02020603050405020304" pitchFamily="18" charset="0"/>
                <a:cs typeface="Times New Roman" panose="02020603050405020304" pitchFamily="18" charset="0"/>
              </a:rPr>
              <a:t>Networking engineering is a complicated task, which involves software, firmware, chip level engineering, hardware, and electric pulses. To ease network engineering, the whole networking concept is divided into multiple layers. Each layer is involved in some particular task and is independent of all other layers. But as a whole, almost all networking tasks depend on all of these layers. Layers share data between them and they depend on each other only to take input and send output.</a:t>
            </a:r>
          </a:p>
        </p:txBody>
      </p:sp>
    </p:spTree>
    <p:extLst>
      <p:ext uri="{BB962C8B-B14F-4D97-AF65-F5344CB8AC3E}">
        <p14:creationId xmlns:p14="http://schemas.microsoft.com/office/powerpoint/2010/main" val="3138022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576" y="572421"/>
            <a:ext cx="8596668" cy="6020884"/>
          </a:xfrm>
        </p:spPr>
        <p:txBody>
          <a:bodyPr>
            <a:noAutofit/>
          </a:bodyPr>
          <a:lstStyle/>
          <a:p>
            <a:pPr marL="0" indent="0">
              <a:buNone/>
            </a:pPr>
            <a:r>
              <a:rPr lang="en-US" sz="2400" dirty="0">
                <a:latin typeface="Times New Roman" panose="02020603050405020304" pitchFamily="18" charset="0"/>
                <a:cs typeface="Times New Roman" panose="02020603050405020304" pitchFamily="18" charset="0"/>
              </a:rPr>
              <a:t>Internet</a:t>
            </a:r>
          </a:p>
          <a:p>
            <a:r>
              <a:rPr lang="en-US" sz="2400" dirty="0">
                <a:latin typeface="Times New Roman" panose="02020603050405020304" pitchFamily="18" charset="0"/>
                <a:cs typeface="Times New Roman" panose="02020603050405020304" pitchFamily="18" charset="0"/>
              </a:rPr>
              <a:t>A network of networks is called an internetwork, or simply the internet. It is the largest network in existence on this planet. The internet hugely connects all WANs and it can have connection to LANs and Home networks. Internet uses TCP/IP protocol suite and uses IP as its addressing protocol. Present day, Internet is widely implemented using IPv4. Because of shortage of address spaces, it is gradually migrating from IPv4 to IPv6.</a:t>
            </a:r>
          </a:p>
          <a:p>
            <a:r>
              <a:rPr lang="en-US" sz="2400" dirty="0">
                <a:latin typeface="Times New Roman" panose="02020603050405020304" pitchFamily="18" charset="0"/>
                <a:cs typeface="Times New Roman" panose="02020603050405020304" pitchFamily="18" charset="0"/>
              </a:rPr>
              <a:t>Internet enables its users to share and access enormous amount of information worldwide. It uses WWW, FTP, email services, audio and video streaming etc. At huge level, internet works on Client-Server model.</a:t>
            </a:r>
          </a:p>
          <a:p>
            <a:r>
              <a:rPr lang="en-US" sz="2400" dirty="0">
                <a:latin typeface="Times New Roman" panose="02020603050405020304" pitchFamily="18" charset="0"/>
                <a:cs typeface="Times New Roman" panose="02020603050405020304" pitchFamily="18" charset="0"/>
              </a:rPr>
              <a:t>Internet uses very high speed backbone of fiber optics. To inter-connect various continents, fibers are laid under sea known to us as submarine communication cable.</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8599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Applications of Communication &amp; Computer Network</a:t>
            </a:r>
          </a:p>
        </p:txBody>
      </p:sp>
      <p:sp>
        <p:nvSpPr>
          <p:cNvPr id="3" name="Content Placeholder 2"/>
          <p:cNvSpPr>
            <a:spLocks noGrp="1"/>
          </p:cNvSpPr>
          <p:nvPr>
            <p:ph idx="1"/>
          </p:nvPr>
        </p:nvSpPr>
        <p:spPr>
          <a:xfrm>
            <a:off x="677334" y="1780674"/>
            <a:ext cx="8596668" cy="4836693"/>
          </a:xfrm>
        </p:spPr>
        <p:txBody>
          <a:bodyPr>
            <a:normAutofit/>
          </a:bodyPr>
          <a:lstStyle/>
          <a:p>
            <a:pPr marL="0" indent="0">
              <a:buNone/>
            </a:pPr>
            <a:r>
              <a:rPr lang="en-US" sz="2000" dirty="0">
                <a:latin typeface="Times New Roman" panose="02020603050405020304" pitchFamily="18" charset="0"/>
                <a:cs typeface="Times New Roman" panose="02020603050405020304" pitchFamily="18" charset="0"/>
              </a:rPr>
              <a:t>Computer systems and peripherals are connected to form a network. They provide numerous advantages:</a:t>
            </a:r>
          </a:p>
          <a:p>
            <a:r>
              <a:rPr lang="en-US" sz="2000" dirty="0">
                <a:latin typeface="Times New Roman" panose="02020603050405020304" pitchFamily="18" charset="0"/>
                <a:cs typeface="Times New Roman" panose="02020603050405020304" pitchFamily="18" charset="0"/>
              </a:rPr>
              <a:t>Resource sharing such as printers and storage devices</a:t>
            </a:r>
          </a:p>
          <a:p>
            <a:r>
              <a:rPr lang="en-US" sz="2000" dirty="0">
                <a:latin typeface="Times New Roman" panose="02020603050405020304" pitchFamily="18" charset="0"/>
                <a:cs typeface="Times New Roman" panose="02020603050405020304" pitchFamily="18" charset="0"/>
              </a:rPr>
              <a:t>Exchange of information by means of e-Mails and FTP</a:t>
            </a:r>
          </a:p>
          <a:p>
            <a:r>
              <a:rPr lang="en-US" sz="2000" dirty="0">
                <a:latin typeface="Times New Roman" panose="02020603050405020304" pitchFamily="18" charset="0"/>
                <a:cs typeface="Times New Roman" panose="02020603050405020304" pitchFamily="18" charset="0"/>
              </a:rPr>
              <a:t>Information sharing by using Web or Internet</a:t>
            </a:r>
          </a:p>
          <a:p>
            <a:r>
              <a:rPr lang="en-US" sz="2000" dirty="0">
                <a:latin typeface="Times New Roman" panose="02020603050405020304" pitchFamily="18" charset="0"/>
                <a:cs typeface="Times New Roman" panose="02020603050405020304" pitchFamily="18" charset="0"/>
              </a:rPr>
              <a:t>Interaction with other users using dynamic web pages</a:t>
            </a:r>
          </a:p>
          <a:p>
            <a:r>
              <a:rPr lang="en-US" sz="2000" dirty="0">
                <a:latin typeface="Times New Roman" panose="02020603050405020304" pitchFamily="18" charset="0"/>
                <a:cs typeface="Times New Roman" panose="02020603050405020304" pitchFamily="18" charset="0"/>
              </a:rPr>
              <a:t>IP phones</a:t>
            </a:r>
          </a:p>
          <a:p>
            <a:r>
              <a:rPr lang="en-US" sz="2000" dirty="0">
                <a:latin typeface="Times New Roman" panose="02020603050405020304" pitchFamily="18" charset="0"/>
                <a:cs typeface="Times New Roman" panose="02020603050405020304" pitchFamily="18" charset="0"/>
              </a:rPr>
              <a:t>Video conferences</a:t>
            </a:r>
          </a:p>
          <a:p>
            <a:r>
              <a:rPr lang="en-US" sz="2000" dirty="0">
                <a:latin typeface="Times New Roman" panose="02020603050405020304" pitchFamily="18" charset="0"/>
                <a:cs typeface="Times New Roman" panose="02020603050405020304" pitchFamily="18" charset="0"/>
              </a:rPr>
              <a:t>Parallel computing</a:t>
            </a:r>
          </a:p>
          <a:p>
            <a:r>
              <a:rPr lang="en-US" sz="2000" dirty="0">
                <a:latin typeface="Times New Roman" panose="02020603050405020304" pitchFamily="18" charset="0"/>
                <a:cs typeface="Times New Roman" panose="02020603050405020304" pitchFamily="18" charset="0"/>
              </a:rPr>
              <a:t>Instant messaging</a:t>
            </a:r>
          </a:p>
        </p:txBody>
      </p:sp>
    </p:spTree>
    <p:extLst>
      <p:ext uri="{BB962C8B-B14F-4D97-AF65-F5344CB8AC3E}">
        <p14:creationId xmlns:p14="http://schemas.microsoft.com/office/powerpoint/2010/main" val="17538914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22158"/>
          </a:xfrm>
        </p:spPr>
        <p:txBody>
          <a:bodyPr/>
          <a:lstStyle/>
          <a:p>
            <a:r>
              <a:rPr lang="en-US" dirty="0">
                <a:latin typeface="Times New Roman" panose="02020603050405020304" pitchFamily="18" charset="0"/>
                <a:cs typeface="Times New Roman" panose="02020603050405020304" pitchFamily="18" charset="0"/>
              </a:rPr>
              <a:t>Network Models</a:t>
            </a:r>
          </a:p>
        </p:txBody>
      </p:sp>
      <p:sp>
        <p:nvSpPr>
          <p:cNvPr id="3" name="Content Placeholder 2"/>
          <p:cNvSpPr>
            <a:spLocks noGrp="1"/>
          </p:cNvSpPr>
          <p:nvPr>
            <p:ph idx="1"/>
          </p:nvPr>
        </p:nvSpPr>
        <p:spPr/>
        <p:txBody>
          <a:bodyPr>
            <a:normAutofit/>
          </a:bodyPr>
          <a:lstStyle/>
          <a:p>
            <a:r>
              <a:rPr lang="en-US" sz="2000" dirty="0">
                <a:latin typeface="Times New Roman" panose="02020603050405020304" pitchFamily="18" charset="0"/>
                <a:cs typeface="Times New Roman" panose="02020603050405020304" pitchFamily="18" charset="0"/>
              </a:rPr>
              <a:t>A communication subsystem is a complex piece of Hardware and software. Early attempts for implementing the software for such subsystems were based on a single, complex, unstructured program with many interacting components. The resultant software was very difficult to test and modify. To overcome such problem, the ISO has developed a layered approach. In a layered approach, networking concept is divided into several layers, and each layer is assigned a particular task. Therefore, we can say that networking tasks depend upon the layers.</a:t>
            </a:r>
          </a:p>
        </p:txBody>
      </p:sp>
    </p:spTree>
    <p:extLst>
      <p:ext uri="{BB962C8B-B14F-4D97-AF65-F5344CB8AC3E}">
        <p14:creationId xmlns:p14="http://schemas.microsoft.com/office/powerpoint/2010/main" val="164144165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329</TotalTime>
  <Words>6002</Words>
  <Application>Microsoft Office PowerPoint</Application>
  <PresentationFormat>Widescreen</PresentationFormat>
  <Paragraphs>326</Paragraphs>
  <Slides>57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57</vt:i4>
      </vt:variant>
    </vt:vector>
  </HeadingPairs>
  <TitlesOfParts>
    <vt:vector size="63" baseType="lpstr">
      <vt:lpstr>Arial</vt:lpstr>
      <vt:lpstr>Bahnschrift</vt:lpstr>
      <vt:lpstr>Times New Roman</vt:lpstr>
      <vt:lpstr>Trebuchet MS</vt:lpstr>
      <vt:lpstr>Wingdings 3</vt:lpstr>
      <vt:lpstr>Facet</vt:lpstr>
      <vt:lpstr>COMPUTER NETWORKS AND CRYPTOGRAPHY</vt:lpstr>
      <vt:lpstr>Introduction - Network</vt:lpstr>
      <vt:lpstr>What is a Computer Network?</vt:lpstr>
      <vt:lpstr>Network Topology:</vt:lpstr>
      <vt:lpstr>Data Communication</vt:lpstr>
      <vt:lpstr>Why to Learn Data Communication &amp; Computer Network? </vt:lpstr>
      <vt:lpstr>PowerPoint Presentation</vt:lpstr>
      <vt:lpstr>Applications of Communication &amp; Computer Network</vt:lpstr>
      <vt:lpstr>Network Models</vt:lpstr>
      <vt:lpstr>OSI Model</vt:lpstr>
      <vt:lpstr>Characteristics of OSI Model: </vt:lpstr>
      <vt:lpstr>PowerPoint Presentation</vt:lpstr>
      <vt:lpstr>Functions of the OSI Layers</vt:lpstr>
      <vt:lpstr>PowerPoint Presentation</vt:lpstr>
      <vt:lpstr>Physical layer</vt:lpstr>
      <vt:lpstr>Functions of a Physical layer:</vt:lpstr>
      <vt:lpstr>Data-Link Layer</vt:lpstr>
      <vt:lpstr>PowerPoint Presentation</vt:lpstr>
      <vt:lpstr>Functions of the Data-link layer</vt:lpstr>
      <vt:lpstr>Network Layer</vt:lpstr>
      <vt:lpstr>Functions of Network Layer:</vt:lpstr>
      <vt:lpstr>Transport Layer</vt:lpstr>
      <vt:lpstr>PowerPoint Presentation</vt:lpstr>
      <vt:lpstr>Functions of Transport Layer:</vt:lpstr>
      <vt:lpstr>Session Layer</vt:lpstr>
      <vt:lpstr>Functions of Session layer:</vt:lpstr>
      <vt:lpstr>Presentation Layer</vt:lpstr>
      <vt:lpstr>Functions of Presentation layer:</vt:lpstr>
      <vt:lpstr>Application Layer</vt:lpstr>
      <vt:lpstr>Functions of Application layer:</vt:lpstr>
      <vt:lpstr>TCP/IP model</vt:lpstr>
      <vt:lpstr>Functions of TCP/IP layers:</vt:lpstr>
      <vt:lpstr>Network Access Layer</vt:lpstr>
      <vt:lpstr>Internet Layer</vt:lpstr>
      <vt:lpstr>PowerPoint Presentation</vt:lpstr>
      <vt:lpstr>Transport Layer</vt:lpstr>
      <vt:lpstr>PowerPoint Presentation</vt:lpstr>
      <vt:lpstr>Application Layer</vt:lpstr>
      <vt:lpstr>Following are the main protocols used in the application layer:</vt:lpstr>
      <vt:lpstr>Multiplexing (Channel Sharing) in Computer Network</vt:lpstr>
      <vt:lpstr>Frequency Division Multiplexing</vt:lpstr>
      <vt:lpstr>Time Division Multiplexing</vt:lpstr>
      <vt:lpstr>Wavelength Division Multiplexing</vt:lpstr>
      <vt:lpstr>Code Division Multiplexing</vt:lpstr>
      <vt:lpstr>Transmission media</vt:lpstr>
      <vt:lpstr>PowerPoint Presentation</vt:lpstr>
      <vt:lpstr>Causes Of Transmission Impairment:</vt:lpstr>
      <vt:lpstr>Classification Of Transmission Media:</vt:lpstr>
      <vt:lpstr>Guided Media</vt:lpstr>
      <vt:lpstr>Twisted pair:</vt:lpstr>
      <vt:lpstr>PowerPoint Presentation</vt:lpstr>
      <vt:lpstr>PowerPoint Presentation</vt:lpstr>
      <vt:lpstr>Coaxial Cable</vt:lpstr>
      <vt:lpstr>PowerPoint Presentation</vt:lpstr>
      <vt:lpstr>Fibre Optic</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NETWORKS AND CRYPTOGRAPHY</dc:title>
  <dc:creator>AHAMED</dc:creator>
  <cp:lastModifiedBy>admin</cp:lastModifiedBy>
  <cp:revision>125</cp:revision>
  <dcterms:created xsi:type="dcterms:W3CDTF">2021-01-10T13:57:02Z</dcterms:created>
  <dcterms:modified xsi:type="dcterms:W3CDTF">2023-04-05T05:02:02Z</dcterms:modified>
</cp:coreProperties>
</file>